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1"/>
  </p:notesMasterIdLst>
  <p:sldIdLst>
    <p:sldId id="256" r:id="rId2"/>
    <p:sldId id="318" r:id="rId3"/>
    <p:sldId id="314" r:id="rId4"/>
    <p:sldId id="319" r:id="rId5"/>
    <p:sldId id="321" r:id="rId6"/>
    <p:sldId id="356" r:id="rId7"/>
    <p:sldId id="357" r:id="rId8"/>
    <p:sldId id="358" r:id="rId9"/>
    <p:sldId id="359" r:id="rId10"/>
    <p:sldId id="360" r:id="rId11"/>
    <p:sldId id="361" r:id="rId12"/>
    <p:sldId id="362" r:id="rId13"/>
    <p:sldId id="363" r:id="rId14"/>
    <p:sldId id="364" r:id="rId15"/>
    <p:sldId id="365" r:id="rId16"/>
    <p:sldId id="366" r:id="rId17"/>
    <p:sldId id="367" r:id="rId18"/>
    <p:sldId id="368" r:id="rId19"/>
    <p:sldId id="369" r:id="rId20"/>
    <p:sldId id="370" r:id="rId21"/>
    <p:sldId id="371" r:id="rId22"/>
    <p:sldId id="372" r:id="rId23"/>
    <p:sldId id="373" r:id="rId24"/>
    <p:sldId id="374" r:id="rId25"/>
    <p:sldId id="375" r:id="rId26"/>
    <p:sldId id="376" r:id="rId27"/>
    <p:sldId id="377" r:id="rId28"/>
    <p:sldId id="378" r:id="rId29"/>
    <p:sldId id="379" r:id="rId30"/>
    <p:sldId id="380" r:id="rId31"/>
    <p:sldId id="352" r:id="rId32"/>
    <p:sldId id="382" r:id="rId33"/>
    <p:sldId id="383" r:id="rId34"/>
    <p:sldId id="384" r:id="rId35"/>
    <p:sldId id="385" r:id="rId36"/>
    <p:sldId id="386" r:id="rId37"/>
    <p:sldId id="387" r:id="rId38"/>
    <p:sldId id="388" r:id="rId39"/>
    <p:sldId id="389" r:id="rId40"/>
    <p:sldId id="390" r:id="rId41"/>
    <p:sldId id="391" r:id="rId42"/>
    <p:sldId id="392" r:id="rId43"/>
    <p:sldId id="393" r:id="rId44"/>
    <p:sldId id="394" r:id="rId45"/>
    <p:sldId id="395" r:id="rId46"/>
    <p:sldId id="396" r:id="rId47"/>
    <p:sldId id="397" r:id="rId48"/>
    <p:sldId id="398" r:id="rId49"/>
    <p:sldId id="399" r:id="rId50"/>
    <p:sldId id="400" r:id="rId51"/>
    <p:sldId id="401" r:id="rId52"/>
    <p:sldId id="402" r:id="rId53"/>
    <p:sldId id="403" r:id="rId54"/>
    <p:sldId id="404" r:id="rId55"/>
    <p:sldId id="405" r:id="rId56"/>
    <p:sldId id="406" r:id="rId57"/>
    <p:sldId id="407" r:id="rId58"/>
    <p:sldId id="408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420" r:id="rId71"/>
    <p:sldId id="421" r:id="rId72"/>
    <p:sldId id="422" r:id="rId73"/>
    <p:sldId id="423" r:id="rId74"/>
    <p:sldId id="424" r:id="rId75"/>
    <p:sldId id="425" r:id="rId76"/>
    <p:sldId id="426" r:id="rId77"/>
    <p:sldId id="427" r:id="rId78"/>
    <p:sldId id="428" r:id="rId79"/>
    <p:sldId id="429" r:id="rId80"/>
    <p:sldId id="430" r:id="rId81"/>
    <p:sldId id="431" r:id="rId82"/>
    <p:sldId id="432" r:id="rId83"/>
    <p:sldId id="433" r:id="rId84"/>
    <p:sldId id="434" r:id="rId85"/>
    <p:sldId id="353" r:id="rId86"/>
    <p:sldId id="354" r:id="rId87"/>
    <p:sldId id="355" r:id="rId88"/>
    <p:sldId id="351" r:id="rId89"/>
    <p:sldId id="260" r:id="rId9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pertura" id="{29197A18-1C92-4BAF-BA63-86626C2963FA}">
          <p14:sldIdLst>
            <p14:sldId id="256"/>
            <p14:sldId id="318"/>
            <p14:sldId id="314"/>
            <p14:sldId id="319"/>
            <p14:sldId id="321"/>
          </p14:sldIdLst>
        </p14:section>
        <p14:section name="Introduzione" id="{80C7CAD1-98C2-4A3B-A75D-749F6BA9D12A}">
          <p14:sldIdLst>
            <p14:sldId id="356"/>
            <p14:sldId id="357"/>
            <p14:sldId id="358"/>
            <p14:sldId id="359"/>
          </p14:sldIdLst>
        </p14:section>
        <p14:section name="Extended Events" id="{81B77644-0555-4DE9-8250-95C25FC3640A}">
          <p14:sldIdLst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52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</p14:sldIdLst>
        </p14:section>
        <p14:section name="Scenari" id="{1798BCC8-BB0F-4DCE-A31A-52FBBE1899BE}">
          <p14:sldIdLst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</p14:sldIdLst>
        </p14:section>
        <p14:section name="Chiusura" id="{462C6F8B-C4A6-45C3-8B12-A2949E53EEED}">
          <p14:sldIdLst>
            <p14:sldId id="353"/>
            <p14:sldId id="354"/>
            <p14:sldId id="355"/>
            <p14:sldId id="351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982F"/>
    <a:srgbClr val="4A5E18"/>
    <a:srgbClr val="678221"/>
    <a:srgbClr val="1AB2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6" autoAdjust="0"/>
    <p:restoredTop sz="92888" autoAdjust="0"/>
  </p:normalViewPr>
  <p:slideViewPr>
    <p:cSldViewPr snapToGrid="0" snapToObjects="1">
      <p:cViewPr varScale="1">
        <p:scale>
          <a:sx n="85" d="100"/>
          <a:sy n="85" d="100"/>
        </p:scale>
        <p:origin x="1272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4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3D67C-DA02-4461-B7C0-508F5ECD6C41}" type="datetimeFigureOut">
              <a:rPr lang="en-US" smtClean="0"/>
              <a:t>11/24/2016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185C3-C6A0-4FBF-9BDE-AD45F5C07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24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185C3-C6A0-4FBF-9BDE-AD45F5C077D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852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836454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185C3-C6A0-4FBF-9BDE-AD45F5C077D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3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701	There is insufficient system memory in resource pool '%</a:t>
            </a:r>
            <a:r>
              <a:rPr lang="en-US" dirty="0" err="1"/>
              <a:t>ls'</a:t>
            </a:r>
            <a:r>
              <a:rPr lang="en-US" dirty="0"/>
              <a:t> to run this query.</a:t>
            </a:r>
          </a:p>
          <a:p>
            <a:r>
              <a:rPr lang="en-US" dirty="0"/>
              <a:t>802	There is insufficient memory available in the buffer pool.</a:t>
            </a:r>
          </a:p>
          <a:p>
            <a:r>
              <a:rPr lang="en-US" dirty="0"/>
              <a:t>8645	A timeout occurred while waiting for memory resources to execute the query in resource pool '%</a:t>
            </a:r>
            <a:r>
              <a:rPr lang="en-US" dirty="0" err="1"/>
              <a:t>ls'</a:t>
            </a:r>
            <a:r>
              <a:rPr lang="en-US" dirty="0"/>
              <a:t> (%</a:t>
            </a:r>
            <a:r>
              <a:rPr lang="en-US" dirty="0" err="1"/>
              <a:t>ld</a:t>
            </a:r>
            <a:r>
              <a:rPr lang="en-US" dirty="0"/>
              <a:t>). Rerun the query.</a:t>
            </a:r>
          </a:p>
          <a:p>
            <a:r>
              <a:rPr lang="en-US" dirty="0"/>
              <a:t>8651	Could not perform the operation because the requested memory grant was not available in resource pool '%</a:t>
            </a:r>
            <a:r>
              <a:rPr lang="en-US" dirty="0" err="1"/>
              <a:t>ls'</a:t>
            </a:r>
            <a:r>
              <a:rPr lang="en-US" dirty="0"/>
              <a:t> (%</a:t>
            </a:r>
            <a:r>
              <a:rPr lang="en-US" dirty="0" err="1"/>
              <a:t>ld</a:t>
            </a:r>
            <a:r>
              <a:rPr lang="en-US" dirty="0"/>
              <a:t>).  Rerun the query, reduce the query load, or check resource governor configuration setting.</a:t>
            </a:r>
          </a:p>
          <a:p>
            <a:r>
              <a:rPr lang="en-US" dirty="0"/>
              <a:t>8657	Could not get the memory grant of %I64d KB because it exceeds the maximum configuration limit in workload group '%</a:t>
            </a:r>
            <a:r>
              <a:rPr lang="en-US" dirty="0" err="1"/>
              <a:t>ls'</a:t>
            </a:r>
            <a:r>
              <a:rPr lang="en-US" dirty="0"/>
              <a:t> (%</a:t>
            </a:r>
            <a:r>
              <a:rPr lang="en-US" dirty="0" err="1"/>
              <a:t>ld</a:t>
            </a:r>
            <a:r>
              <a:rPr lang="en-US" dirty="0"/>
              <a:t>) and resource pool '%</a:t>
            </a:r>
            <a:r>
              <a:rPr lang="en-US" dirty="0" err="1"/>
              <a:t>ls'</a:t>
            </a:r>
            <a:r>
              <a:rPr lang="en-US" dirty="0"/>
              <a:t> (%</a:t>
            </a:r>
            <a:r>
              <a:rPr lang="en-US" dirty="0" err="1"/>
              <a:t>ld</a:t>
            </a:r>
            <a:r>
              <a:rPr lang="en-US" dirty="0"/>
              <a:t>).  Contact the server administrator to increase the memory usage limit.</a:t>
            </a:r>
          </a:p>
          <a:p>
            <a:r>
              <a:rPr lang="en-US" dirty="0"/>
              <a:t>8902	Memory allocation error during DBCC processing.</a:t>
            </a:r>
          </a:p>
          <a:p>
            <a:r>
              <a:rPr lang="en-US" dirty="0"/>
              <a:t>17803	There was a memory allocation failure during connection establishment. Reduce nonessential memory load, or increase system memory. The connection has been closed.%.*ls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70386-3A4A-7E4A-BB46-F6CFFE082A6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844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In questa semplice dimostrazione andremo ad</a:t>
            </a:r>
            <a:r>
              <a:rPr lang="it-IT" baseline="0" dirty="0"/>
              <a:t> utilizzare questo editor: http://codebeautify.org/xmltojson che consente di mettere a confronto velocemente i due formati.</a:t>
            </a:r>
            <a:endParaRPr lang="it-IT" dirty="0"/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185C3-C6A0-4FBF-9BDE-AD45F5C077D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92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7547"/>
            <a:ext cx="9143999" cy="67586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408" y="516685"/>
            <a:ext cx="8203153" cy="1470025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8408" y="1907341"/>
            <a:ext cx="7925349" cy="1752600"/>
          </a:xfrm>
        </p:spPr>
        <p:txBody>
          <a:bodyPr>
            <a:norm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39824" y="5581380"/>
            <a:ext cx="224790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1243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612" y="157943"/>
            <a:ext cx="8794302" cy="1205345"/>
          </a:xfrm>
          <a:prstGeom prst="rect">
            <a:avLst/>
          </a:prstGeom>
        </p:spPr>
        <p:txBody>
          <a:bodyPr/>
          <a:lstStyle>
            <a:lvl1pPr>
              <a:defRPr sz="3001">
                <a:solidFill>
                  <a:schemeClr val="tx1">
                    <a:lumMod val="75000"/>
                    <a:lumOff val="25000"/>
                    <a:alpha val="98824"/>
                  </a:schemeClr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27508" y="1487489"/>
            <a:ext cx="8652143" cy="5159375"/>
          </a:xfrm>
          <a:prstGeom prst="rect">
            <a:avLst/>
          </a:prstGeom>
        </p:spPr>
        <p:txBody>
          <a:bodyPr/>
          <a:lstStyle>
            <a:lvl1pPr marL="257244" indent="-257244">
              <a:lnSpc>
                <a:spcPct val="100000"/>
              </a:lnSpc>
              <a:spcBef>
                <a:spcPts val="135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1">
                <a:solidFill>
                  <a:schemeClr val="accent1">
                    <a:alpha val="99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06190" indent="-258435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Segoe UI" pitchFamily="34" charset="0"/>
              <a:buChar char="–"/>
              <a:defRPr sz="2101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899162" indent="-257244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Courier New" pitchFamily="49" charset="0"/>
              <a:buChar char="o"/>
              <a:defRPr sz="135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82114" y="1022086"/>
            <a:ext cx="86868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61906"/>
      </p:ext>
    </p:extLst>
  </p:cSld>
  <p:clrMapOvr>
    <a:masterClrMapping/>
  </p:clrMapOvr>
  <p:transition>
    <p:fade/>
  </p:transition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08" y="4771506"/>
            <a:ext cx="7865720" cy="16043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6859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DCFF"/>
              </a:buClr>
              <a:buSzPct val="90000"/>
              <a:buFont typeface="Arial" pitchFamily="34" charset="0"/>
              <a:buNone/>
              <a:tabLst/>
              <a:defRPr sz="2101" b="1" cap="all" baseline="0">
                <a:solidFill>
                  <a:schemeClr val="bg1">
                    <a:alpha val="99000"/>
                  </a:schemeClr>
                </a:solidFill>
              </a:defRPr>
            </a:lvl1pPr>
            <a:lvl2pPr marL="3429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8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8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8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b="0" dirty="0"/>
              <a:t>{Sample Code Location e.g., Codeshow.codeplex.com} </a:t>
            </a:r>
          </a:p>
          <a:p>
            <a:r>
              <a:rPr lang="en-US" dirty="0"/>
              <a:t>(</a:t>
            </a:r>
            <a:r>
              <a:rPr lang="en-US" dirty="0" err="1"/>
              <a:t>dEMO</a:t>
            </a:r>
            <a:r>
              <a:rPr lang="en-US" dirty="0"/>
              <a:t> NAME)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74612" y="1038415"/>
            <a:ext cx="86868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4612" y="157943"/>
            <a:ext cx="8794302" cy="1205345"/>
          </a:xfrm>
          <a:prstGeom prst="rect">
            <a:avLst/>
          </a:prstGeom>
        </p:spPr>
        <p:txBody>
          <a:bodyPr/>
          <a:lstStyle>
            <a:lvl1pPr>
              <a:defRPr sz="3001">
                <a:solidFill>
                  <a:schemeClr val="tx1">
                    <a:lumMod val="75000"/>
                    <a:lumOff val="25000"/>
                    <a:alpha val="98824"/>
                  </a:schemeClr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742598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charset="2"/>
              <a:buChar char="§"/>
              <a:defRPr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950" indent="-285750">
              <a:buFont typeface="Wingdings" charset="2"/>
              <a:buChar char="§"/>
              <a:defRPr>
                <a:solidFill>
                  <a:srgbClr val="474947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Font typeface="Wingdings" charset="2"/>
              <a:buChar char="§"/>
              <a:defRPr>
                <a:solidFill>
                  <a:srgbClr val="474947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Font typeface="Wingdings" charset="2"/>
              <a:buChar char="§"/>
              <a:defRPr>
                <a:solidFill>
                  <a:srgbClr val="474947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Font typeface="Wingdings" charset="2"/>
              <a:buChar char="§"/>
              <a:defRPr>
                <a:solidFill>
                  <a:srgbClr val="474947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536576" y="1299672"/>
            <a:ext cx="86868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491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46317"/>
          </a:xfr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charset="2"/>
              <a:buChar char="§"/>
              <a:defRPr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950" indent="-285750">
              <a:buFont typeface="Wingdings" charset="2"/>
              <a:buChar char="§"/>
              <a:defRPr>
                <a:solidFill>
                  <a:srgbClr val="474947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Font typeface="Wingdings" charset="2"/>
              <a:buChar char="§"/>
              <a:defRPr>
                <a:solidFill>
                  <a:srgbClr val="474947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Font typeface="Wingdings" charset="2"/>
              <a:buChar char="§"/>
              <a:defRPr>
                <a:solidFill>
                  <a:srgbClr val="474947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Font typeface="Wingdings" charset="2"/>
              <a:buChar char="§"/>
              <a:defRPr>
                <a:solidFill>
                  <a:srgbClr val="474947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536576" y="1299672"/>
            <a:ext cx="86868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AutoShape 4"/>
          <p:cNvSpPr>
            <a:spLocks noChangeArrowheads="1"/>
          </p:cNvSpPr>
          <p:nvPr userDrawn="1"/>
        </p:nvSpPr>
        <p:spPr bwMode="auto">
          <a:xfrm rot="5400000">
            <a:off x="575470" y="988215"/>
            <a:ext cx="184150" cy="144463"/>
          </a:xfrm>
          <a:prstGeom prst="triangle">
            <a:avLst>
              <a:gd name="adj" fmla="val 50000"/>
            </a:avLst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schemeClr val="bg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14349" y="920955"/>
            <a:ext cx="7972027" cy="28575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800" baseline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&lt;Enter slide subtitle here&gt;</a:t>
            </a:r>
          </a:p>
        </p:txBody>
      </p:sp>
    </p:spTree>
    <p:extLst>
      <p:ext uri="{BB962C8B-B14F-4D97-AF65-F5344CB8AC3E}">
        <p14:creationId xmlns:p14="http://schemas.microsoft.com/office/powerpoint/2010/main" val="4065140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i="0" cap="all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36576" y="1299672"/>
            <a:ext cx="86868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0596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24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sz="180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sz="180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24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sz="180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sz="180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536576" y="1299672"/>
            <a:ext cx="86868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983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200" b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8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sz="180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sz="180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200" b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8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sz="180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sz="180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536576" y="1299672"/>
            <a:ext cx="86868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226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57200" y="1160880"/>
            <a:ext cx="86868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537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26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22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sz="180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sz="180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0090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3542" y="6193814"/>
            <a:ext cx="9037267" cy="79513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260044" y="12203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2" descr="https://si0.twimg.com/profile_images/2284174758/v65oai7fxn47qv9nectx.png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985" y="5943599"/>
            <a:ext cx="647780" cy="64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/>
          <p:cNvSpPr txBox="1"/>
          <p:nvPr userDrawn="1"/>
        </p:nvSpPr>
        <p:spPr>
          <a:xfrm>
            <a:off x="7591845" y="6438887"/>
            <a:ext cx="16943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1AB2E8"/>
                </a:solidFill>
              </a:rPr>
              <a:t>#</a:t>
            </a:r>
            <a:r>
              <a:rPr lang="en-US" sz="1100" b="1" dirty="0" err="1">
                <a:solidFill>
                  <a:srgbClr val="1AB2E8"/>
                </a:solidFill>
              </a:rPr>
              <a:t>sqlsatParma</a:t>
            </a:r>
            <a:endParaRPr lang="en-US" sz="1100" b="1" dirty="0">
              <a:solidFill>
                <a:srgbClr val="1AB2E8"/>
              </a:solidFill>
            </a:endParaRPr>
          </a:p>
          <a:p>
            <a:pPr algn="ctr"/>
            <a:r>
              <a:rPr lang="en-US" sz="1100" b="1" dirty="0">
                <a:solidFill>
                  <a:srgbClr val="1AB2E8"/>
                </a:solidFill>
              </a:rPr>
              <a:t>#sqlsat566</a:t>
            </a:r>
          </a:p>
        </p:txBody>
      </p:sp>
      <p:sp>
        <p:nvSpPr>
          <p:cNvPr id="5" name="CasellaDiTesto 4"/>
          <p:cNvSpPr txBox="1"/>
          <p:nvPr userDrawn="1"/>
        </p:nvSpPr>
        <p:spPr>
          <a:xfrm>
            <a:off x="457200" y="6488668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>
                <a:solidFill>
                  <a:srgbClr val="4A5E18"/>
                </a:solidFill>
              </a:rPr>
              <a:t>November</a:t>
            </a:r>
            <a:r>
              <a:rPr lang="it-IT" b="1" dirty="0">
                <a:solidFill>
                  <a:srgbClr val="4A5E18"/>
                </a:solidFill>
              </a:rPr>
              <a:t> 26°, 2016</a:t>
            </a:r>
          </a:p>
        </p:txBody>
      </p:sp>
      <p:pic>
        <p:nvPicPr>
          <p:cNvPr id="10" name="Picture 9" descr="SQLSaturday_Final_Web.jp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888" y="5960654"/>
            <a:ext cx="1912930" cy="9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30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sz="26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2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hotz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technet.microsoft.com/en-us/library/bb630318.aspx" TargetMode="External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technet.microsoft.com/en-us/library/bb630318.aspx" TargetMode="External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jpg"/><Relationship Id="rId3" Type="http://schemas.openxmlformats.org/officeDocument/2006/relationships/image" Target="../media/image7.png"/><Relationship Id="rId7" Type="http://schemas.openxmlformats.org/officeDocument/2006/relationships/image" Target="../media/image11.wmf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msdn.microsoft.com/en-us/library/ff877955.aspx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extendedeventmanager.codeplex.com/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7" Type="http://schemas.openxmlformats.org/officeDocument/2006/relationships/image" Target="../media/image2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hyperlink" Target="http://www.ugiss.org/" TargetMode="External"/><Relationship Id="rId7" Type="http://schemas.openxmlformats.org/officeDocument/2006/relationships/hyperlink" Target="http://www.solidq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hyperlink" Target="http://mvp.microsoft.com/" TargetMode="External"/><Relationship Id="rId4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lidq.com/sqj/Pages/Relational/Tracing-Query-Performance-with-Extended-Events.aspx" TargetMode="External"/><Relationship Id="rId2" Type="http://schemas.openxmlformats.org/officeDocument/2006/relationships/hyperlink" Target="http://sqlblog.com/blogs/jonathan_kehayias/archive/2010/12/01/a-xevent-a-day-31-days-of-extended-events.aspx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blogs.msdn.com/b/srgolla/archive/2013/02/13/converting-a-sql-trace-to-an-extended-event-session.aspx" TargetMode="External"/><Relationship Id="rId4" Type="http://schemas.openxmlformats.org/officeDocument/2006/relationships/hyperlink" Target="http://blogs.msdn.com/b/sql_pfe_blog/archive/2013/04/15/sql-2012-system-health-reporting-dashboard-visualizing-sp-server-diagnostics-results.aspx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msdn.com/b/extended_events/" TargetMode="External"/><Relationship Id="rId2" Type="http://schemas.openxmlformats.org/officeDocument/2006/relationships/hyperlink" Target="http://www.sqlskills.com/blogs/jonathan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sqlskills.com/blogs/bobb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msdn.com/b/extended_events/" TargetMode="External"/><Relationship Id="rId2" Type="http://schemas.openxmlformats.org/officeDocument/2006/relationships/hyperlink" Target="http://blogs.msdn.com/b/sql_pfe_blog" TargetMode="Externa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408" y="597501"/>
            <a:ext cx="8203153" cy="1251620"/>
          </a:xfrm>
        </p:spPr>
        <p:txBody>
          <a:bodyPr>
            <a:normAutofit fontScale="90000"/>
          </a:bodyPr>
          <a:lstStyle/>
          <a:p>
            <a:r>
              <a:rPr lang="en-US" dirty="0"/>
              <a:t>SQL Server Extended Events</a:t>
            </a:r>
            <a:br>
              <a:rPr lang="en-US" dirty="0"/>
            </a:br>
            <a:r>
              <a:rPr lang="en-US" dirty="0"/>
              <a:t>Monitoring &amp; Tuning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8409" y="2067525"/>
            <a:ext cx="3625912" cy="1752600"/>
          </a:xfrm>
        </p:spPr>
        <p:txBody>
          <a:bodyPr>
            <a:normAutofit/>
          </a:bodyPr>
          <a:lstStyle/>
          <a:p>
            <a:r>
              <a:rPr lang="en-US" dirty="0"/>
              <a:t>Gianluca Hotz</a:t>
            </a:r>
          </a:p>
          <a:p>
            <a:r>
              <a:rPr lang="it-IT" i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@glhotz</a:t>
            </a:r>
            <a:endParaRPr lang="en-US" i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58408" y="3301965"/>
            <a:ext cx="3625912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3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 dirty="0">
                <a:solidFill>
                  <a:schemeClr val="accent2">
                    <a:lumMod val="20000"/>
                    <a:lumOff val="80000"/>
                  </a:schemeClr>
                </a:solidFill>
                <a:hlinkClick r:id="rId3"/>
              </a:rPr>
              <a:t>www.ghotz.com</a:t>
            </a:r>
            <a:endParaRPr lang="en-US" sz="2400" i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r>
              <a:rPr lang="en-US" sz="2400" i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www.ugiss.org</a:t>
            </a:r>
          </a:p>
        </p:txBody>
      </p:sp>
    </p:spTree>
    <p:extLst>
      <p:ext uri="{BB962C8B-B14F-4D97-AF65-F5344CB8AC3E}">
        <p14:creationId xmlns:p14="http://schemas.microsoft.com/office/powerpoint/2010/main" val="3260678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Extended Events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Novità in 2008 e metadati complessi</a:t>
            </a:r>
          </a:p>
          <a:p>
            <a:r>
              <a:rPr lang="it-IT" dirty="0"/>
              <a:t>Nessuna GUI integrata fino a SQL Server 2012</a:t>
            </a:r>
          </a:p>
          <a:p>
            <a:r>
              <a:rPr lang="it-IT" dirty="0"/>
              <a:t>Analisi dati richiede conoscenza </a:t>
            </a:r>
            <a:r>
              <a:rPr lang="en-US" dirty="0"/>
              <a:t>XML/XQuery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/>
              <a:t>Perché sono poco usati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9200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Extended Events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SQL Trace/Profiler deprecato, comunque</a:t>
            </a:r>
          </a:p>
          <a:p>
            <a:pPr lvl="1"/>
            <a:r>
              <a:rPr lang="it-IT" dirty="0"/>
              <a:t>Minore impatto</a:t>
            </a:r>
          </a:p>
          <a:p>
            <a:pPr lvl="1"/>
            <a:r>
              <a:rPr lang="it-IT" dirty="0"/>
              <a:t>Più flessibili</a:t>
            </a:r>
          </a:p>
          <a:p>
            <a:pPr lvl="1"/>
            <a:r>
              <a:rPr lang="it-IT" dirty="0"/>
              <a:t>Più informazioni disponibili</a:t>
            </a:r>
          </a:p>
          <a:p>
            <a:r>
              <a:rPr lang="it-IT" dirty="0"/>
              <a:t>Ci sono le GUI a partire da SQL Server 2012</a:t>
            </a:r>
          </a:p>
          <a:p>
            <a:r>
              <a:rPr lang="en-US" dirty="0"/>
              <a:t>XML/XQuery</a:t>
            </a:r>
            <a:r>
              <a:rPr lang="it-IT" dirty="0"/>
              <a:t> servono meno </a:t>
            </a:r>
            <a:r>
              <a:rPr lang="it-IT" dirty="0">
                <a:sym typeface="Wingdings" panose="05000000000000000000" pitchFamily="2" charset="2"/>
              </a:rPr>
              <a:t></a:t>
            </a:r>
            <a:endParaRPr lang="it-IT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/>
              <a:t>Perché tutti dovrebbero iniziare ad usarli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5915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Extended Events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Basso impatto</a:t>
            </a:r>
          </a:p>
          <a:p>
            <a:r>
              <a:rPr lang="it-IT"/>
              <a:t>Troubleshooting</a:t>
            </a:r>
          </a:p>
          <a:p>
            <a:r>
              <a:rPr lang="it-IT"/>
              <a:t>Monitoring mirato</a:t>
            </a:r>
          </a:p>
          <a:p>
            <a:endParaRPr lang="it-IT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/>
              <a:t>Infrastruttura per raccolta eventi</a:t>
            </a:r>
            <a:endParaRPr lang="it-IT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116" y="1245238"/>
            <a:ext cx="3528685" cy="44498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54161" y="5763227"/>
            <a:ext cx="2536592" cy="92333"/>
          </a:xfrm>
          <a:prstGeom prst="rect">
            <a:avLst/>
          </a:prstGeom>
          <a:noFill/>
          <a:effectLst/>
        </p:spPr>
        <p:txBody>
          <a:bodyPr vert="horz" wrap="none" lIns="68580" tIns="0" rIns="68580" bIns="0" rtlCol="0" anchor="ctr" anchorCtr="0">
            <a:sp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>
              <a:spcBef>
                <a:spcPct val="0"/>
              </a:spcBef>
            </a:pPr>
            <a:r>
              <a:rPr lang="en-GB" sz="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Source: </a:t>
            </a:r>
            <a:r>
              <a:rPr lang="en-GB" sz="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hlinkClick r:id="rId3"/>
              </a:rPr>
              <a:t>http://technet.microsoft.com/en-us/library/bb630318.aspx</a:t>
            </a:r>
            <a:endParaRPr lang="en-GB" sz="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261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Extended Events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SQL Server 2008R2 SP2:		262</a:t>
            </a:r>
          </a:p>
          <a:p>
            <a:r>
              <a:rPr lang="it-IT" dirty="0"/>
              <a:t>SQL Server 2012 SP1:			625</a:t>
            </a:r>
          </a:p>
          <a:p>
            <a:r>
              <a:rPr lang="en-US" dirty="0"/>
              <a:t>SQL Server 2014 CTP2:		775</a:t>
            </a:r>
          </a:p>
          <a:p>
            <a:r>
              <a:rPr lang="it-IT" dirty="0"/>
              <a:t>SQL Server 2014 SP1+CU3:	872</a:t>
            </a:r>
          </a:p>
          <a:p>
            <a:r>
              <a:rPr lang="it-IT" dirty="0"/>
              <a:t>SQL Server 2016 RTM:			1301</a:t>
            </a:r>
          </a:p>
          <a:p>
            <a:r>
              <a:rPr lang="it-IT" dirty="0"/>
              <a:t>SQL Server 2016 RTM:			1324</a:t>
            </a:r>
          </a:p>
          <a:p>
            <a:endParaRPr lang="it-IT" dirty="0"/>
          </a:p>
          <a:p>
            <a:r>
              <a:rPr lang="it-IT" dirty="0"/>
              <a:t>Confronto con SQL Trace</a:t>
            </a:r>
          </a:p>
          <a:p>
            <a:pPr lvl="1"/>
            <a:r>
              <a:rPr lang="it-IT" dirty="0"/>
              <a:t>Solo 180 eventi per versione</a:t>
            </a:r>
          </a:p>
          <a:p>
            <a:pPr lvl="1"/>
            <a:r>
              <a:rPr lang="it-IT" dirty="0"/>
              <a:t>Copertura completa eventi XE da 2012 SP1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/>
              <a:t>Numero eventi per versione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16593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Extended Events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Contenitori di oggetti</a:t>
            </a:r>
          </a:p>
          <a:p>
            <a:r>
              <a:rPr lang="it-IT"/>
              <a:t>Contenuti in moduli</a:t>
            </a:r>
          </a:p>
          <a:p>
            <a:pPr lvl="1"/>
            <a:r>
              <a:rPr lang="it-IT"/>
              <a:t>Eseguibili</a:t>
            </a:r>
          </a:p>
          <a:p>
            <a:pPr lvl="1"/>
            <a:r>
              <a:rPr lang="it-IT"/>
              <a:t>DLL</a:t>
            </a:r>
            <a:endParaRPr lang="it-I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Packages</a:t>
            </a:r>
            <a:endParaRPr lang="en-US" dirty="0"/>
          </a:p>
        </p:txBody>
      </p:sp>
      <p:pic>
        <p:nvPicPr>
          <p:cNvPr id="11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675" y="1724421"/>
            <a:ext cx="4048125" cy="22669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94441" y="4079450"/>
            <a:ext cx="2536592" cy="92333"/>
          </a:xfrm>
          <a:prstGeom prst="rect">
            <a:avLst/>
          </a:prstGeom>
          <a:noFill/>
          <a:effectLst/>
        </p:spPr>
        <p:txBody>
          <a:bodyPr vert="horz" wrap="none" lIns="68580" tIns="0" rIns="68580" bIns="0" rtlCol="0" anchor="ctr" anchorCtr="0">
            <a:sp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>
              <a:spcBef>
                <a:spcPct val="0"/>
              </a:spcBef>
            </a:pPr>
            <a:r>
              <a:rPr lang="en-GB" sz="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Source: </a:t>
            </a:r>
            <a:r>
              <a:rPr lang="en-GB" sz="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hlinkClick r:id="rId3"/>
              </a:rPr>
              <a:t>http://technet.microsoft.com/en-us/library/bb630318.aspx</a:t>
            </a:r>
            <a:endParaRPr lang="en-GB" sz="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88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Extended Events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Punti di interesse da monitorare</a:t>
            </a:r>
          </a:p>
          <a:p>
            <a:r>
              <a:rPr lang="it-IT" dirty="0"/>
              <a:t>Definizione informazioni da tracciare</a:t>
            </a:r>
          </a:p>
          <a:p>
            <a:pPr lvl="1"/>
            <a:r>
              <a:rPr lang="it-IT" dirty="0"/>
              <a:t>Possono essere arricchite tramite </a:t>
            </a:r>
            <a:r>
              <a:rPr lang="en-US" dirty="0"/>
              <a:t>Actions</a:t>
            </a:r>
          </a:p>
          <a:p>
            <a:pPr lvl="1"/>
            <a:r>
              <a:rPr lang="it-IT" dirty="0"/>
              <a:t>Alcune informazioni tracciate solo su richiesta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766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Extended Events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Categorizzazione</a:t>
            </a:r>
          </a:p>
          <a:p>
            <a:pPr lvl="1"/>
            <a:r>
              <a:rPr lang="it-IT"/>
              <a:t>Conforme a </a:t>
            </a:r>
            <a:r>
              <a:rPr lang="en-US"/>
              <a:t>Event Tracing for Windows (ETW)</a:t>
            </a:r>
          </a:p>
          <a:p>
            <a:r>
              <a:rPr lang="en-US"/>
              <a:t>Channels</a:t>
            </a:r>
          </a:p>
          <a:p>
            <a:pPr lvl="1"/>
            <a:r>
              <a:rPr lang="en-US"/>
              <a:t>Admin, Operational, Analytic e Debug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Events categories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300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Extended Events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Definizione proprietà tracciate dagli eventi</a:t>
            </a:r>
          </a:p>
          <a:p>
            <a:pPr lvl="1"/>
            <a:r>
              <a:rPr lang="it-IT" dirty="0"/>
              <a:t>Tipo dato (XE </a:t>
            </a:r>
            <a:r>
              <a:rPr lang="en-US" dirty="0"/>
              <a:t>Types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Decodifica (XE </a:t>
            </a:r>
            <a:r>
              <a:rPr lang="en-US" dirty="0"/>
              <a:t>Maps</a:t>
            </a:r>
            <a:r>
              <a:rPr lang="it-IT" dirty="0"/>
              <a:t>)</a:t>
            </a:r>
          </a:p>
          <a:p>
            <a:pPr lvl="1"/>
            <a:r>
              <a:rPr lang="en-US" dirty="0"/>
              <a:t>“Customizable”</a:t>
            </a:r>
            <a:r>
              <a:rPr lang="it-IT" dirty="0"/>
              <a:t>: raccolte su richiesta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Events columns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384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Extended Events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Eseguite quando viene generato evento</a:t>
            </a:r>
          </a:p>
          <a:p>
            <a:r>
              <a:rPr lang="it-IT" dirty="0"/>
              <a:t>In genere di due tipi</a:t>
            </a:r>
          </a:p>
          <a:p>
            <a:pPr lvl="1"/>
            <a:r>
              <a:rPr lang="it-IT" dirty="0"/>
              <a:t>Arricchiscono le informazioni dell’evento (</a:t>
            </a:r>
            <a:r>
              <a:rPr lang="en-US" dirty="0"/>
              <a:t>Collect</a:t>
            </a:r>
            <a:r>
              <a:rPr lang="it-IT" dirty="0"/>
              <a:t>)</a:t>
            </a:r>
          </a:p>
          <a:p>
            <a:pPr lvl="2"/>
            <a:r>
              <a:rPr lang="it-IT" dirty="0"/>
              <a:t>Es. </a:t>
            </a:r>
            <a:r>
              <a:rPr lang="it-IT" dirty="0" err="1"/>
              <a:t>session_id</a:t>
            </a:r>
            <a:r>
              <a:rPr lang="it-IT" dirty="0"/>
              <a:t>, </a:t>
            </a:r>
            <a:r>
              <a:rPr lang="it-IT" dirty="0" err="1"/>
              <a:t>sql_text</a:t>
            </a:r>
            <a:r>
              <a:rPr lang="it-IT" dirty="0"/>
              <a:t>, </a:t>
            </a:r>
            <a:r>
              <a:rPr lang="it-IT" dirty="0" err="1"/>
              <a:t>query_hash</a:t>
            </a:r>
            <a:endParaRPr lang="it-IT" dirty="0"/>
          </a:p>
          <a:p>
            <a:pPr lvl="1"/>
            <a:r>
              <a:rPr lang="it-IT" dirty="0"/>
              <a:t>Eseguono azioni interne </a:t>
            </a:r>
            <a:r>
              <a:rPr lang="it-IT" dirty="0" err="1"/>
              <a:t>all’engine</a:t>
            </a:r>
            <a:r>
              <a:rPr lang="it-IT" dirty="0"/>
              <a:t> (Create/Break)</a:t>
            </a:r>
          </a:p>
          <a:p>
            <a:pPr lvl="2"/>
            <a:r>
              <a:rPr lang="it-IT" dirty="0"/>
              <a:t>Es. </a:t>
            </a:r>
            <a:r>
              <a:rPr lang="en-US" dirty="0"/>
              <a:t>Debug break, Memory dump</a:t>
            </a:r>
            <a:endParaRPr lang="it-IT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717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Extended Events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Meccanismo di filtro degli eventi</a:t>
            </a:r>
          </a:p>
          <a:p>
            <a:r>
              <a:rPr lang="it-IT" dirty="0"/>
              <a:t>Applicabilità</a:t>
            </a:r>
          </a:p>
          <a:p>
            <a:pPr lvl="1"/>
            <a:r>
              <a:rPr lang="it-IT" dirty="0" err="1"/>
              <a:t>Payload</a:t>
            </a:r>
            <a:r>
              <a:rPr lang="it-IT" dirty="0"/>
              <a:t> evento o informazioni di stato globali</a:t>
            </a:r>
          </a:p>
          <a:p>
            <a:r>
              <a:rPr lang="it-IT" dirty="0"/>
              <a:t>Valutazione</a:t>
            </a:r>
          </a:p>
          <a:p>
            <a:pPr lvl="1"/>
            <a:r>
              <a:rPr lang="it-IT" dirty="0"/>
              <a:t>Prima/dopo generazione evento</a:t>
            </a:r>
          </a:p>
          <a:p>
            <a:pPr lvl="1"/>
            <a:r>
              <a:rPr lang="it-IT" dirty="0"/>
              <a:t>Supportato «</a:t>
            </a:r>
            <a:r>
              <a:rPr lang="en-US" dirty="0"/>
              <a:t>Short Circuit</a:t>
            </a:r>
            <a:r>
              <a:rPr lang="it-IT" dirty="0"/>
              <a:t>»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Predicates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987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Sponsors</a:t>
            </a:r>
            <a:endParaRPr lang="it-IT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1424" y="1500690"/>
            <a:ext cx="2075376" cy="7773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792" y="1442546"/>
            <a:ext cx="3632416" cy="8936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450" y="4787980"/>
            <a:ext cx="1693660" cy="3549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9926" y="2739110"/>
            <a:ext cx="2138372" cy="7273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1059" y="4569531"/>
            <a:ext cx="1656105" cy="5734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8482" y="2767573"/>
            <a:ext cx="2707036" cy="6704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2361128"/>
            <a:ext cx="2493926" cy="14833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256" y="3956940"/>
            <a:ext cx="1820854" cy="5776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24825" y="4072121"/>
            <a:ext cx="1448574" cy="3472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96965" y="3956940"/>
            <a:ext cx="1036948" cy="103694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39526" y="5522848"/>
            <a:ext cx="1514000" cy="32201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71110" y="5455600"/>
            <a:ext cx="1308816" cy="41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396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Extended Events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Destinazioni per registrare gli eventi</a:t>
            </a:r>
          </a:p>
          <a:p>
            <a:pPr lvl="1"/>
            <a:r>
              <a:rPr lang="it-IT" dirty="0"/>
              <a:t>Eventi singoli o aggregati</a:t>
            </a:r>
          </a:p>
          <a:p>
            <a:pPr lvl="1"/>
            <a:r>
              <a:rPr lang="it-IT" dirty="0"/>
              <a:t>Su memoria o File</a:t>
            </a:r>
          </a:p>
          <a:p>
            <a:pPr lvl="1"/>
            <a:r>
              <a:rPr lang="it-IT" dirty="0"/>
              <a:t>In modalità sincrona o asincrona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Targets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425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Extended Events</a:t>
            </a:r>
            <a:endParaRPr lang="en-US" dirty="0"/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282700"/>
          <a:ext cx="7886391" cy="409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7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9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Nome</a:t>
                      </a:r>
                      <a:endParaRPr lang="en-US" dirty="0"/>
                    </a:p>
                  </a:txBody>
                  <a:tcPr marL="87461" marR="87461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Descrizione</a:t>
                      </a:r>
                      <a:endParaRPr lang="en-US" dirty="0"/>
                    </a:p>
                  </a:txBody>
                  <a:tcPr marL="87461" marR="8746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/>
                        <a:t>etw_classic_sync_target</a:t>
                      </a:r>
                    </a:p>
                  </a:txBody>
                  <a:tcPr marL="87461" marR="87461"/>
                </a:tc>
                <a:tc>
                  <a:txBody>
                    <a:bodyPr/>
                    <a:lstStyle/>
                    <a:p>
                      <a:r>
                        <a:rPr lang="it-IT" sz="1400" noProof="0" dirty="0"/>
                        <a:t>Utilizzato per correlare gli eventi con </a:t>
                      </a:r>
                      <a:r>
                        <a:rPr lang="en-US" sz="1400" noProof="0" dirty="0"/>
                        <a:t>Event Tracing for Windows (ETW)</a:t>
                      </a:r>
                      <a:r>
                        <a:rPr lang="it-IT" sz="1400" noProof="0" dirty="0"/>
                        <a:t> su</a:t>
                      </a:r>
                      <a:r>
                        <a:rPr lang="it-IT" sz="1400" baseline="0" noProof="0" dirty="0"/>
                        <a:t> </a:t>
                      </a:r>
                      <a:r>
                        <a:rPr lang="it-IT" sz="1400" b="1" baseline="0" noProof="0" dirty="0"/>
                        <a:t>file</a:t>
                      </a:r>
                      <a:r>
                        <a:rPr lang="it-IT" sz="1400" baseline="0" noProof="0" dirty="0"/>
                        <a:t> </a:t>
                      </a:r>
                      <a:r>
                        <a:rPr lang="it-IT" sz="1400" noProof="0" dirty="0"/>
                        <a:t>in modalità </a:t>
                      </a:r>
                      <a:r>
                        <a:rPr lang="it-IT" sz="1400" b="1" noProof="0" dirty="0"/>
                        <a:t>sincrona</a:t>
                      </a:r>
                      <a:endParaRPr lang="en-US" sz="1400" dirty="0"/>
                    </a:p>
                  </a:txBody>
                  <a:tcPr marL="87461" marR="8746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/>
                        <a:t>synchronous_bucketizer</a:t>
                      </a:r>
                    </a:p>
                  </a:txBody>
                  <a:tcPr marL="87461" marR="87461"/>
                </a:tc>
                <a:tc>
                  <a:txBody>
                    <a:bodyPr/>
                    <a:lstStyle/>
                    <a:p>
                      <a:r>
                        <a:rPr lang="it-IT" sz="1400" noProof="0" dirty="0"/>
                        <a:t>Conta gli eventi raggruppandoli</a:t>
                      </a:r>
                      <a:r>
                        <a:rPr lang="it-IT" sz="1400" baseline="0" noProof="0" dirty="0"/>
                        <a:t> per una proprietà o un azione in </a:t>
                      </a:r>
                      <a:r>
                        <a:rPr lang="it-IT" sz="1400" b="1" baseline="0" noProof="0" dirty="0"/>
                        <a:t>memoria</a:t>
                      </a:r>
                      <a:r>
                        <a:rPr lang="it-IT" sz="1400" baseline="0" noProof="0" dirty="0"/>
                        <a:t> in modalità </a:t>
                      </a:r>
                      <a:r>
                        <a:rPr lang="it-IT" sz="1400" b="1" baseline="0" noProof="0" dirty="0"/>
                        <a:t>sincrona</a:t>
                      </a:r>
                      <a:endParaRPr lang="en-US" sz="1400" dirty="0"/>
                    </a:p>
                  </a:txBody>
                  <a:tcPr marL="87461" marR="8746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/>
                        <a:t>asynchronous_bucketizer</a:t>
                      </a:r>
                    </a:p>
                  </a:txBody>
                  <a:tcPr marL="87461" marR="87461"/>
                </a:tc>
                <a:tc>
                  <a:txBody>
                    <a:bodyPr/>
                    <a:lstStyle/>
                    <a:p>
                      <a:r>
                        <a:rPr lang="it-IT" sz="1400" noProof="0" dirty="0"/>
                        <a:t>Conta gli eventi raggruppandoli</a:t>
                      </a:r>
                      <a:r>
                        <a:rPr lang="it-IT" sz="1400" baseline="0" noProof="0" dirty="0"/>
                        <a:t> per una proprietà o un azione in </a:t>
                      </a:r>
                      <a:r>
                        <a:rPr lang="it-IT" sz="1400" b="1" baseline="0" noProof="0" dirty="0"/>
                        <a:t>memoria</a:t>
                      </a:r>
                      <a:r>
                        <a:rPr lang="it-IT" sz="1400" baseline="0" noProof="0" dirty="0"/>
                        <a:t> in modalità </a:t>
                      </a:r>
                      <a:r>
                        <a:rPr lang="it-IT" sz="1400" b="1" baseline="0" noProof="0" dirty="0"/>
                        <a:t>asincrona</a:t>
                      </a:r>
                      <a:endParaRPr lang="en-US" sz="1400" dirty="0"/>
                    </a:p>
                  </a:txBody>
                  <a:tcPr marL="87461" marR="8746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/>
                        <a:t>asynchronous_file_target</a:t>
                      </a:r>
                    </a:p>
                  </a:txBody>
                  <a:tcPr marL="87461" marR="87461"/>
                </a:tc>
                <a:tc>
                  <a:txBody>
                    <a:bodyPr/>
                    <a:lstStyle/>
                    <a:p>
                      <a:r>
                        <a:rPr lang="it-IT" sz="1400" noProof="0" dirty="0"/>
                        <a:t>Scrive gli eventi</a:t>
                      </a:r>
                      <a:r>
                        <a:rPr lang="it-IT" sz="1400" baseline="0" noProof="0" dirty="0"/>
                        <a:t> su </a:t>
                      </a:r>
                      <a:r>
                        <a:rPr lang="it-IT" sz="1400" b="1" baseline="0" noProof="0" dirty="0"/>
                        <a:t>file</a:t>
                      </a:r>
                      <a:r>
                        <a:rPr lang="it-IT" sz="1400" baseline="0" noProof="0" dirty="0"/>
                        <a:t> in modalità </a:t>
                      </a:r>
                      <a:r>
                        <a:rPr lang="it-IT" sz="1400" b="1" baseline="0" noProof="0" dirty="0"/>
                        <a:t>asincrona</a:t>
                      </a:r>
                      <a:endParaRPr lang="en-US" sz="1400" dirty="0"/>
                    </a:p>
                  </a:txBody>
                  <a:tcPr marL="87461" marR="8746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/>
                        <a:t>pair_matching</a:t>
                      </a:r>
                    </a:p>
                  </a:txBody>
                  <a:tcPr marL="87461" marR="87461"/>
                </a:tc>
                <a:tc>
                  <a:txBody>
                    <a:bodyPr/>
                    <a:lstStyle/>
                    <a:p>
                      <a:r>
                        <a:rPr lang="it-IT" sz="1400" noProof="0" dirty="0"/>
                        <a:t>Accoppia gli eventi in </a:t>
                      </a:r>
                      <a:r>
                        <a:rPr lang="it-IT" sz="1400" b="1" noProof="0" dirty="0"/>
                        <a:t>memoria</a:t>
                      </a:r>
                      <a:r>
                        <a:rPr lang="it-IT" sz="1400" noProof="0" dirty="0"/>
                        <a:t> tramite regole di correlazione in modalità </a:t>
                      </a:r>
                      <a:r>
                        <a:rPr lang="it-IT" sz="1400" b="1" noProof="0" dirty="0"/>
                        <a:t>asincrona</a:t>
                      </a:r>
                      <a:endParaRPr lang="en-US" sz="1400" dirty="0"/>
                    </a:p>
                  </a:txBody>
                  <a:tcPr marL="87461" marR="8746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/>
                        <a:t>synchronous_event_counter</a:t>
                      </a:r>
                    </a:p>
                  </a:txBody>
                  <a:tcPr marL="87461" marR="87461"/>
                </a:tc>
                <a:tc>
                  <a:txBody>
                    <a:bodyPr/>
                    <a:lstStyle/>
                    <a:p>
                      <a:r>
                        <a:rPr lang="it-IT" sz="1400" noProof="0" dirty="0"/>
                        <a:t>Conta gli eventi di una sessione in </a:t>
                      </a:r>
                      <a:r>
                        <a:rPr lang="it-IT" sz="1400" b="1" noProof="0" dirty="0"/>
                        <a:t>memoria</a:t>
                      </a:r>
                      <a:r>
                        <a:rPr lang="it-IT" sz="1400" noProof="0" dirty="0"/>
                        <a:t> in modalità </a:t>
                      </a:r>
                      <a:r>
                        <a:rPr lang="it-IT" sz="1400" b="1" noProof="0" dirty="0"/>
                        <a:t>sincrona</a:t>
                      </a:r>
                      <a:endParaRPr lang="it-IT" sz="1400" noProof="0" dirty="0"/>
                    </a:p>
                  </a:txBody>
                  <a:tcPr marL="87461" marR="8746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/>
                        <a:t>ring_buffer</a:t>
                      </a:r>
                    </a:p>
                  </a:txBody>
                  <a:tcPr marL="87461" marR="87461"/>
                </a:tc>
                <a:tc>
                  <a:txBody>
                    <a:bodyPr/>
                    <a:lstStyle/>
                    <a:p>
                      <a:r>
                        <a:rPr lang="it-IT" sz="1400" noProof="0" dirty="0"/>
                        <a:t>Buffer circolare FIFO per registrare gli eventi in </a:t>
                      </a:r>
                      <a:r>
                        <a:rPr lang="it-IT" sz="1400" b="1" noProof="0" dirty="0"/>
                        <a:t>memoria</a:t>
                      </a:r>
                      <a:r>
                        <a:rPr lang="it-IT" sz="1400" noProof="0" dirty="0"/>
                        <a:t> modalità </a:t>
                      </a:r>
                      <a:r>
                        <a:rPr lang="it-IT" sz="1400" b="1" noProof="0" dirty="0"/>
                        <a:t>asincrona</a:t>
                      </a:r>
                      <a:endParaRPr lang="en-US" sz="1400" dirty="0"/>
                    </a:p>
                  </a:txBody>
                  <a:tcPr marL="87461" marR="8746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SQL Server 2008R2 Targets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668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Extended Events</a:t>
            </a:r>
            <a:endParaRPr lang="en-US" dirty="0"/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282700"/>
          <a:ext cx="788639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7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9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800" dirty="0"/>
                        <a:t>Nome</a:t>
                      </a:r>
                      <a:endParaRPr lang="en-US" sz="1800" dirty="0"/>
                    </a:p>
                  </a:txBody>
                  <a:tcPr marL="87461" marR="87461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Descrizione</a:t>
                      </a:r>
                      <a:endParaRPr lang="en-US" sz="1800" dirty="0"/>
                    </a:p>
                  </a:txBody>
                  <a:tcPr marL="87461" marR="8746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800" noProof="1"/>
                        <a:t>etw_classic_sync_target</a:t>
                      </a:r>
                    </a:p>
                  </a:txBody>
                  <a:tcPr marL="87461" marR="87461"/>
                </a:tc>
                <a:tc>
                  <a:txBody>
                    <a:bodyPr/>
                    <a:lstStyle/>
                    <a:p>
                      <a:r>
                        <a:rPr lang="it-IT" sz="1400" noProof="0" dirty="0"/>
                        <a:t>Utilizzato per correlare gli eventi con </a:t>
                      </a:r>
                      <a:r>
                        <a:rPr lang="en-US" sz="1400" noProof="0" dirty="0"/>
                        <a:t>Event Tracing for Windows (ETW)</a:t>
                      </a:r>
                      <a:r>
                        <a:rPr lang="it-IT" sz="1400" noProof="0" dirty="0"/>
                        <a:t> su</a:t>
                      </a:r>
                      <a:r>
                        <a:rPr lang="it-IT" sz="1400" baseline="0" noProof="0" dirty="0"/>
                        <a:t> </a:t>
                      </a:r>
                      <a:r>
                        <a:rPr lang="it-IT" sz="1400" b="1" baseline="0" noProof="0" dirty="0"/>
                        <a:t>file</a:t>
                      </a:r>
                      <a:r>
                        <a:rPr lang="it-IT" sz="1400" baseline="0" noProof="0" dirty="0"/>
                        <a:t> </a:t>
                      </a:r>
                      <a:r>
                        <a:rPr lang="it-IT" sz="1400" noProof="0" dirty="0"/>
                        <a:t>in modalità </a:t>
                      </a:r>
                      <a:r>
                        <a:rPr lang="it-IT" sz="1400" b="1" noProof="0" dirty="0"/>
                        <a:t>sincrona</a:t>
                      </a:r>
                    </a:p>
                  </a:txBody>
                  <a:tcPr marL="87461" marR="8746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800" noProof="1"/>
                        <a:t>histogram</a:t>
                      </a:r>
                    </a:p>
                  </a:txBody>
                  <a:tcPr marL="87461" marR="87461"/>
                </a:tc>
                <a:tc>
                  <a:txBody>
                    <a:bodyPr/>
                    <a:lstStyle/>
                    <a:p>
                      <a:r>
                        <a:rPr lang="it-IT" sz="1400" noProof="0" dirty="0"/>
                        <a:t>Conta gli eventi raggruppandoli</a:t>
                      </a:r>
                      <a:r>
                        <a:rPr lang="it-IT" sz="1400" baseline="0" noProof="0" dirty="0"/>
                        <a:t> per una proprietà o un azione in </a:t>
                      </a:r>
                      <a:r>
                        <a:rPr lang="it-IT" sz="1400" b="1" baseline="0" noProof="0" dirty="0"/>
                        <a:t>memoria</a:t>
                      </a:r>
                      <a:r>
                        <a:rPr lang="it-IT" sz="1400" baseline="0" noProof="0" dirty="0"/>
                        <a:t> in modalità </a:t>
                      </a:r>
                      <a:r>
                        <a:rPr lang="it-IT" sz="1400" b="1" baseline="0" noProof="0" dirty="0"/>
                        <a:t>asincrona</a:t>
                      </a:r>
                      <a:endParaRPr lang="it-IT" sz="1400" b="1" noProof="0" dirty="0"/>
                    </a:p>
                  </a:txBody>
                  <a:tcPr marL="87461" marR="8746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800" noProof="1"/>
                        <a:t>event_file</a:t>
                      </a:r>
                    </a:p>
                  </a:txBody>
                  <a:tcPr marL="87461" marR="87461"/>
                </a:tc>
                <a:tc>
                  <a:txBody>
                    <a:bodyPr/>
                    <a:lstStyle/>
                    <a:p>
                      <a:r>
                        <a:rPr lang="it-IT" sz="1400" noProof="0" dirty="0"/>
                        <a:t>Scrive gli eventi</a:t>
                      </a:r>
                      <a:r>
                        <a:rPr lang="it-IT" sz="1400" baseline="0" noProof="0" dirty="0"/>
                        <a:t> su </a:t>
                      </a:r>
                      <a:r>
                        <a:rPr lang="it-IT" sz="1400" b="1" baseline="0" noProof="0" dirty="0"/>
                        <a:t>file</a:t>
                      </a:r>
                      <a:r>
                        <a:rPr lang="it-IT" sz="1400" baseline="0" noProof="0" dirty="0"/>
                        <a:t> in modalità </a:t>
                      </a:r>
                      <a:r>
                        <a:rPr lang="it-IT" sz="1400" b="1" baseline="0" noProof="0" dirty="0"/>
                        <a:t>asincrona</a:t>
                      </a:r>
                      <a:endParaRPr lang="it-IT" sz="1400" b="1" noProof="0" dirty="0"/>
                    </a:p>
                  </a:txBody>
                  <a:tcPr marL="87461" marR="8746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800" noProof="1"/>
                        <a:t>pair_matching</a:t>
                      </a:r>
                    </a:p>
                  </a:txBody>
                  <a:tcPr marL="87461" marR="87461"/>
                </a:tc>
                <a:tc>
                  <a:txBody>
                    <a:bodyPr/>
                    <a:lstStyle/>
                    <a:p>
                      <a:r>
                        <a:rPr lang="it-IT" sz="1400" noProof="0" dirty="0"/>
                        <a:t>Accoppia gli eventi in </a:t>
                      </a:r>
                      <a:r>
                        <a:rPr lang="it-IT" sz="1400" b="1" noProof="0" dirty="0"/>
                        <a:t>memoria</a:t>
                      </a:r>
                      <a:r>
                        <a:rPr lang="it-IT" sz="1400" noProof="0" dirty="0"/>
                        <a:t> tramite regole di correlazione in modalità </a:t>
                      </a:r>
                      <a:r>
                        <a:rPr lang="it-IT" sz="1400" b="1" noProof="0" dirty="0"/>
                        <a:t>asincrona</a:t>
                      </a:r>
                    </a:p>
                  </a:txBody>
                  <a:tcPr marL="87461" marR="8746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800" noProof="1"/>
                        <a:t>event_counter</a:t>
                      </a:r>
                    </a:p>
                  </a:txBody>
                  <a:tcPr marL="87461" marR="87461"/>
                </a:tc>
                <a:tc>
                  <a:txBody>
                    <a:bodyPr/>
                    <a:lstStyle/>
                    <a:p>
                      <a:r>
                        <a:rPr lang="it-IT" sz="1400" noProof="0" dirty="0"/>
                        <a:t>Conta gli eventi di una sessione in </a:t>
                      </a:r>
                      <a:r>
                        <a:rPr lang="it-IT" sz="1400" b="1" noProof="0" dirty="0"/>
                        <a:t>memoria</a:t>
                      </a:r>
                      <a:r>
                        <a:rPr lang="it-IT" sz="1400" noProof="0" dirty="0"/>
                        <a:t> in modalità </a:t>
                      </a:r>
                      <a:r>
                        <a:rPr lang="it-IT" sz="1400" b="1" noProof="0" dirty="0"/>
                        <a:t>sincrona</a:t>
                      </a:r>
                      <a:endParaRPr lang="en-US" sz="1400" b="1" dirty="0"/>
                    </a:p>
                  </a:txBody>
                  <a:tcPr marL="87461" marR="8746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800" noProof="1"/>
                        <a:t>ring_buffer</a:t>
                      </a:r>
                    </a:p>
                  </a:txBody>
                  <a:tcPr marL="87461" marR="87461"/>
                </a:tc>
                <a:tc>
                  <a:txBody>
                    <a:bodyPr/>
                    <a:lstStyle/>
                    <a:p>
                      <a:r>
                        <a:rPr lang="it-IT" sz="1400" noProof="0" dirty="0"/>
                        <a:t>Buffer circolare FIFO per registrare gli eventi in </a:t>
                      </a:r>
                      <a:r>
                        <a:rPr lang="it-IT" sz="1400" b="1" noProof="0" dirty="0"/>
                        <a:t>memoria</a:t>
                      </a:r>
                      <a:r>
                        <a:rPr lang="it-IT" sz="1400" noProof="0" dirty="0"/>
                        <a:t> modalità </a:t>
                      </a:r>
                      <a:r>
                        <a:rPr lang="it-IT" sz="1400" b="1" noProof="0" dirty="0"/>
                        <a:t>asincrona</a:t>
                      </a:r>
                    </a:p>
                  </a:txBody>
                  <a:tcPr marL="87461" marR="8746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SQL Server 2012+ Targets</a:t>
            </a:r>
          </a:p>
        </p:txBody>
      </p:sp>
    </p:spTree>
    <p:extLst>
      <p:ext uri="{BB962C8B-B14F-4D97-AF65-F5344CB8AC3E}">
        <p14:creationId xmlns:p14="http://schemas.microsoft.com/office/powerpoint/2010/main" val="3836771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Extended Events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noProof="1"/>
              <a:t>sys.dm_xe_packages</a:t>
            </a:r>
          </a:p>
          <a:p>
            <a:r>
              <a:rPr lang="it-IT" noProof="1"/>
              <a:t>sys.dm_xe_objects</a:t>
            </a:r>
          </a:p>
          <a:p>
            <a:r>
              <a:rPr lang="it-IT" noProof="1"/>
              <a:t>sys.dm_xe_object_columns</a:t>
            </a:r>
          </a:p>
          <a:p>
            <a:r>
              <a:rPr lang="it-IT" noProof="1"/>
              <a:t>sys.dm_xe_map_values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Objects DMVs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654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Extended Events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noProof="1"/>
              <a:t>Specifica completa per registrare gli eventi</a:t>
            </a:r>
          </a:p>
          <a:p>
            <a:pPr lvl="1"/>
            <a:endParaRPr lang="it-IT" noProof="1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Sessions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460709" y="3642628"/>
            <a:ext cx="1944216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Extended Event Session Exists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341029" y="3642628"/>
            <a:ext cx="1944216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Extended Event Session Active</a:t>
            </a:r>
          </a:p>
        </p:txBody>
      </p:sp>
      <p:sp>
        <p:nvSpPr>
          <p:cNvPr id="9" name="Oval 8"/>
          <p:cNvSpPr/>
          <p:nvPr/>
        </p:nvSpPr>
        <p:spPr>
          <a:xfrm>
            <a:off x="1020549" y="3786644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0" name="Curved Connector 9"/>
          <p:cNvCxnSpPr>
            <a:stCxn id="8" idx="2"/>
            <a:endCxn id="9" idx="4"/>
          </p:cNvCxnSpPr>
          <p:nvPr/>
        </p:nvCxnSpPr>
        <p:spPr>
          <a:xfrm rot="5400000" flipH="1">
            <a:off x="3702847" y="1752418"/>
            <a:ext cx="144016" cy="5076564"/>
          </a:xfrm>
          <a:prstGeom prst="curvedConnector3">
            <a:avLst>
              <a:gd name="adj1" fmla="val -813503"/>
            </a:avLst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Curved Connector 10"/>
          <p:cNvCxnSpPr>
            <a:stCxn id="7" idx="2"/>
            <a:endCxn id="9" idx="4"/>
          </p:cNvCxnSpPr>
          <p:nvPr/>
        </p:nvCxnSpPr>
        <p:spPr>
          <a:xfrm rot="5400000" flipH="1">
            <a:off x="2262687" y="3192578"/>
            <a:ext cx="144016" cy="2196244"/>
          </a:xfrm>
          <a:prstGeom prst="curvedConnector3">
            <a:avLst>
              <a:gd name="adj1" fmla="val -264553"/>
            </a:avLst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412726" y="3858652"/>
            <a:ext cx="93610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404925" y="4218692"/>
            <a:ext cx="93610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6"/>
            <a:endCxn id="7" idx="1"/>
          </p:cNvCxnSpPr>
          <p:nvPr/>
        </p:nvCxnSpPr>
        <p:spPr>
          <a:xfrm>
            <a:off x="1452597" y="4002668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rot="5400000" flipH="1" flipV="1">
            <a:off x="3426467" y="3483526"/>
            <a:ext cx="12700" cy="305504"/>
          </a:xfrm>
          <a:prstGeom prst="curvedConnector3">
            <a:avLst>
              <a:gd name="adj1" fmla="val 3273205"/>
            </a:avLst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 rot="5400000" flipH="1" flipV="1">
            <a:off x="6306787" y="3470826"/>
            <a:ext cx="12700" cy="305504"/>
          </a:xfrm>
          <a:prstGeom prst="curvedConnector3">
            <a:avLst>
              <a:gd name="adj1" fmla="val 3123205"/>
            </a:avLst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564819" y="3741058"/>
            <a:ext cx="5693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b="1" dirty="0"/>
              <a:t>Create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29162" y="4434716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b="1" dirty="0"/>
              <a:t>Drop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62910" y="5226804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b="1" dirty="0"/>
              <a:t>Drop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80789" y="2994556"/>
            <a:ext cx="4748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b="1" dirty="0"/>
              <a:t>Alter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61109" y="2994050"/>
            <a:ext cx="4748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b="1" dirty="0"/>
              <a:t>Alter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561032" y="3580031"/>
            <a:ext cx="4700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b="1" dirty="0"/>
              <a:t>Start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68833" y="4290699"/>
            <a:ext cx="4523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b="1" dirty="0"/>
              <a:t>Stop</a:t>
            </a:r>
          </a:p>
        </p:txBody>
      </p:sp>
    </p:spTree>
    <p:extLst>
      <p:ext uri="{BB962C8B-B14F-4D97-AF65-F5344CB8AC3E}">
        <p14:creationId xmlns:p14="http://schemas.microsoft.com/office/powerpoint/2010/main" val="5570422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Extended Events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noProof="1"/>
              <a:t>Permette di correlare le attività</a:t>
            </a:r>
          </a:p>
          <a:p>
            <a:r>
              <a:rPr lang="it-IT" noProof="1"/>
              <a:t>Aggiunge due proprietà agli eventi</a:t>
            </a:r>
          </a:p>
          <a:p>
            <a:pPr lvl="1"/>
            <a:r>
              <a:rPr lang="it-IT" noProof="1"/>
              <a:t>attach_activity_id.guid</a:t>
            </a:r>
          </a:p>
          <a:p>
            <a:pPr lvl="1"/>
            <a:r>
              <a:rPr lang="it-IT" noProof="1"/>
              <a:t>attach_activity_id.seq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Causality Tracking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643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Extended Events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noProof="1"/>
              <a:t>Predefinita, parte alla partenza del servizio</a:t>
            </a:r>
          </a:p>
          <a:p>
            <a:r>
              <a:rPr lang="it-IT" noProof="1"/>
              <a:t>Buon punto di inizio per troubleshooting</a:t>
            </a:r>
          </a:p>
          <a:p>
            <a:r>
              <a:rPr lang="it-IT" noProof="1"/>
              <a:t>Definizione sessione</a:t>
            </a:r>
          </a:p>
          <a:p>
            <a:pPr lvl="1"/>
            <a:r>
              <a:rPr lang="en-US" dirty="0"/>
              <a:t>C:\Program Files\Microsoft SQL Server\MSSQLXX.&lt;</a:t>
            </a:r>
            <a:r>
              <a:rPr lang="en-US" dirty="0" err="1"/>
              <a:t>instanceid</a:t>
            </a:r>
            <a:r>
              <a:rPr lang="en-US" dirty="0"/>
              <a:t>&gt;\MSSQL\Install\</a:t>
            </a:r>
            <a:r>
              <a:rPr lang="en-US" dirty="0" err="1"/>
              <a:t>u_tables.sql</a:t>
            </a:r>
            <a:endParaRPr lang="it-IT" noProof="1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/>
              <a:t>Sessione</a:t>
            </a:r>
            <a:r>
              <a:rPr lang="en-US"/>
              <a:t> </a:t>
            </a:r>
            <a:r>
              <a:rPr lang="en-US" noProof="1"/>
              <a:t>system_health</a:t>
            </a:r>
          </a:p>
        </p:txBody>
      </p:sp>
    </p:spTree>
    <p:extLst>
      <p:ext uri="{BB962C8B-B14F-4D97-AF65-F5344CB8AC3E}">
        <p14:creationId xmlns:p14="http://schemas.microsoft.com/office/powerpoint/2010/main" val="941391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Extended Events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it-IT" noProof="1"/>
              <a:t>Molte cose </a:t>
            </a:r>
            <a:r>
              <a:rPr lang="it-IT" noProof="1">
                <a:sym typeface="Wingdings" panose="05000000000000000000" pitchFamily="2" charset="2"/>
              </a:rPr>
              <a:t></a:t>
            </a:r>
            <a:endParaRPr lang="en-US" noProof="1"/>
          </a:p>
          <a:p>
            <a:pPr lvl="1"/>
            <a:r>
              <a:rPr lang="en-US" noProof="1"/>
              <a:t>The sql_text and session_id for any sessions that encounter an error that has a severity &gt;=20.</a:t>
            </a:r>
          </a:p>
          <a:p>
            <a:pPr lvl="1"/>
            <a:r>
              <a:rPr lang="en-US" noProof="1"/>
              <a:t>The sql_text and session_id for any sessions that encounter a memory-related error. The errors include 17803, 701, 802, 8645, 8651, 8657 and 8902.</a:t>
            </a:r>
          </a:p>
          <a:p>
            <a:pPr lvl="1"/>
            <a:r>
              <a:rPr lang="en-US" noProof="1"/>
              <a:t>A record of any non-yielding scheduler problems. (These appear in the SQL Server error log as error 17883.)</a:t>
            </a:r>
          </a:p>
          <a:p>
            <a:pPr lvl="1"/>
            <a:r>
              <a:rPr lang="en-US" noProof="1"/>
              <a:t>Any deadlocks that are detected.</a:t>
            </a:r>
          </a:p>
          <a:p>
            <a:pPr lvl="1"/>
            <a:r>
              <a:rPr lang="en-US" noProof="1"/>
              <a:t>The callstack, sql_text, and session_id for any sessions that have waited on latches (or other interesting resources) for &gt; 15 seconds.</a:t>
            </a:r>
          </a:p>
          <a:p>
            <a:pPr lvl="1"/>
            <a:r>
              <a:rPr lang="en-US" noProof="1"/>
              <a:t>The callstack, sql_text, and session_id for any sessions that have waited on locks for &gt; 30 seconds.</a:t>
            </a:r>
          </a:p>
          <a:p>
            <a:pPr lvl="1"/>
            <a:r>
              <a:rPr lang="en-US" noProof="1"/>
              <a:t>The callstack, sql_text, and session_id for any sessions that have waited for a long time for preemptive waits. The duration varies by wait type. A preemptive wait is where SQL Server is waiting for external API calls.</a:t>
            </a:r>
          </a:p>
          <a:p>
            <a:pPr lvl="1"/>
            <a:r>
              <a:rPr lang="en-US" noProof="1"/>
              <a:t>The callstack and session_id for CLR allocation and virtual allocation failures.</a:t>
            </a:r>
          </a:p>
          <a:p>
            <a:pPr lvl="1"/>
            <a:r>
              <a:rPr lang="en-US" noProof="1"/>
              <a:t>The ring_buffer events for the memory broker, scheduler monitor, memory node OOM, security, and connectivity.</a:t>
            </a:r>
          </a:p>
          <a:p>
            <a:pPr lvl="1"/>
            <a:r>
              <a:rPr lang="en-US" noProof="1"/>
              <a:t>System component results from sp_server_diagnostics.</a:t>
            </a:r>
          </a:p>
          <a:p>
            <a:pPr lvl="1"/>
            <a:r>
              <a:rPr lang="en-US" noProof="1"/>
              <a:t>Instance health collected by scheduler_monitor_system_health_ring_buffer_recorded.</a:t>
            </a:r>
          </a:p>
          <a:p>
            <a:pPr lvl="1"/>
            <a:r>
              <a:rPr lang="en-US" noProof="1"/>
              <a:t>CLR Allocation failures.</a:t>
            </a:r>
          </a:p>
          <a:p>
            <a:pPr lvl="1"/>
            <a:r>
              <a:rPr lang="en-US" noProof="1"/>
              <a:t>Connectivity errors using connectivity_ring_buffer_recorded.</a:t>
            </a:r>
          </a:p>
          <a:p>
            <a:pPr lvl="1"/>
            <a:r>
              <a:rPr lang="en-US" noProof="1"/>
              <a:t>Security errors using security_error_ring_buffer_recorded.</a:t>
            </a:r>
          </a:p>
          <a:p>
            <a:r>
              <a:rPr lang="en-US" noProof="1">
                <a:hlinkClick r:id="rId3"/>
              </a:rPr>
              <a:t>http://msdn.microsoft.com/en-us/library/ff877955.aspx</a:t>
            </a:r>
            <a:endParaRPr lang="en-US" noProof="1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/>
              <a:t>Cosa traccia la sessione</a:t>
            </a:r>
            <a:r>
              <a:rPr lang="en-US"/>
              <a:t> </a:t>
            </a:r>
            <a:r>
              <a:rPr lang="en-US" noProof="1"/>
              <a:t>system_health</a:t>
            </a:r>
          </a:p>
        </p:txBody>
      </p:sp>
    </p:spTree>
    <p:extLst>
      <p:ext uri="{BB962C8B-B14F-4D97-AF65-F5344CB8AC3E}">
        <p14:creationId xmlns:p14="http://schemas.microsoft.com/office/powerpoint/2010/main" val="1748234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Extended Events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noProof="1"/>
              <a:t>Sessioni definite</a:t>
            </a:r>
          </a:p>
          <a:p>
            <a:pPr lvl="1"/>
            <a:r>
              <a:rPr lang="it-IT" noProof="1"/>
              <a:t>sys.server_event_session*</a:t>
            </a:r>
          </a:p>
          <a:p>
            <a:r>
              <a:rPr lang="it-IT" noProof="1"/>
              <a:t>Sessioni in esecuzione</a:t>
            </a:r>
          </a:p>
          <a:p>
            <a:pPr lvl="1"/>
            <a:r>
              <a:rPr lang="it-IT" noProof="1"/>
              <a:t>sys.dm_xe_session*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Sessions DMVs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681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Extended Events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 Server 2008</a:t>
            </a:r>
          </a:p>
          <a:p>
            <a:pPr lvl="1"/>
            <a:r>
              <a:rPr lang="it-IT" dirty="0"/>
              <a:t>Add-in per SSMS</a:t>
            </a:r>
            <a:endParaRPr lang="en-US" dirty="0"/>
          </a:p>
          <a:p>
            <a:pPr lvl="1"/>
            <a:r>
              <a:rPr lang="it-IT" dirty="0">
                <a:hlinkClick r:id="rId2"/>
              </a:rPr>
              <a:t>https://extendedeventmanager.codeplex.com</a:t>
            </a:r>
            <a:endParaRPr lang="it-IT" dirty="0"/>
          </a:p>
          <a:p>
            <a:r>
              <a:rPr lang="it-IT" dirty="0"/>
              <a:t>SQL Server 2012+</a:t>
            </a:r>
          </a:p>
          <a:p>
            <a:pPr lvl="1"/>
            <a:r>
              <a:rPr lang="it-IT" dirty="0"/>
              <a:t>Integrato con SSMS (</a:t>
            </a:r>
            <a:r>
              <a:rPr lang="en-US" dirty="0"/>
              <a:t>GUI, Wizard e Viewer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Raggruppamento, export (file/tabella), merge</a:t>
            </a:r>
          </a:p>
          <a:p>
            <a:pPr lvl="1"/>
            <a:endParaRPr lang="it-IT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GUI per Extended 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733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Organizers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542" y="1655368"/>
            <a:ext cx="4094005" cy="8716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3733" y="3052489"/>
            <a:ext cx="1549368" cy="11310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9500" y="1655368"/>
            <a:ext cx="2397834" cy="8981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916" y="4358398"/>
            <a:ext cx="3814329" cy="1144298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753916" y="2553539"/>
            <a:ext cx="3590638" cy="1573453"/>
            <a:chOff x="1238832" y="4362171"/>
            <a:chExt cx="3590638" cy="157345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6017" y="4362171"/>
              <a:ext cx="1573453" cy="1573453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38832" y="5383619"/>
              <a:ext cx="29833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Segoe UI" panose="020B0502040204020203" pitchFamily="34" charset="0"/>
                  <a:cs typeface="Segoe UI" panose="020B0502040204020203" pitchFamily="34" charset="0"/>
                </a:rPr>
                <a:t>getlatestversion.it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7963" y="4630855"/>
            <a:ext cx="2307942" cy="110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5897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Extended Events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Definizione di una sessione Extended </a:t>
            </a:r>
            <a:r>
              <a:rPr lang="it-IT" dirty="0" err="1"/>
              <a:t>Events</a:t>
            </a:r>
            <a:endParaRPr lang="en-US" dirty="0"/>
          </a:p>
          <a:p>
            <a:r>
              <a:rPr lang="en-US" dirty="0"/>
              <a:t>Template</a:t>
            </a:r>
            <a:r>
              <a:rPr lang="it-IT" dirty="0"/>
              <a:t> predefiniti</a:t>
            </a:r>
          </a:p>
          <a:p>
            <a:pPr lvl="1"/>
            <a:r>
              <a:rPr lang="en-US" dirty="0"/>
              <a:t>C:\Program Files (x86)\Microsoft SQL Server\110\Tools\Templates\</a:t>
            </a:r>
            <a:r>
              <a:rPr lang="en-US" dirty="0" err="1"/>
              <a:t>sql</a:t>
            </a:r>
            <a:r>
              <a:rPr lang="en-US" dirty="0"/>
              <a:t>\</a:t>
            </a:r>
            <a:r>
              <a:rPr lang="en-US" dirty="0" err="1"/>
              <a:t>xevent</a:t>
            </a:r>
            <a:endParaRPr lang="en-US" dirty="0"/>
          </a:p>
          <a:p>
            <a:pPr lvl="1"/>
            <a:r>
              <a:rPr lang="en-US" dirty="0"/>
              <a:t>Per SQL Server 2014 e 2016 </a:t>
            </a:r>
            <a:r>
              <a:rPr lang="it-IT" dirty="0"/>
              <a:t>sostituire</a:t>
            </a:r>
            <a:r>
              <a:rPr lang="en-US" dirty="0"/>
              <a:t> 110 con 120 e 130</a:t>
            </a:r>
          </a:p>
          <a:p>
            <a:r>
              <a:rPr lang="en-US" dirty="0"/>
              <a:t>Template </a:t>
            </a:r>
            <a:r>
              <a:rPr lang="it-IT" dirty="0"/>
              <a:t>utente</a:t>
            </a:r>
          </a:p>
          <a:p>
            <a:pPr lvl="1"/>
            <a:r>
              <a:rPr lang="fr-FR" dirty="0"/>
              <a:t>%USERPROFILE%\Documents\SQL Server Management Studio\</a:t>
            </a:r>
            <a:r>
              <a:rPr lang="fr-FR" dirty="0" err="1"/>
              <a:t>Templates</a:t>
            </a:r>
            <a:r>
              <a:rPr lang="fr-FR" dirty="0"/>
              <a:t>\</a:t>
            </a:r>
            <a:r>
              <a:rPr lang="fr-FR" dirty="0" err="1"/>
              <a:t>XEventTemplates</a:t>
            </a:r>
            <a:endParaRPr lang="it-IT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SSMS 2012 Templates</a:t>
            </a:r>
          </a:p>
        </p:txBody>
      </p:sp>
    </p:spTree>
    <p:extLst>
      <p:ext uri="{BB962C8B-B14F-4D97-AF65-F5344CB8AC3E}">
        <p14:creationId xmlns:p14="http://schemas.microsoft.com/office/powerpoint/2010/main" val="12248294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/>
          <p:cNvSpPr>
            <a:spLocks noGrp="1"/>
          </p:cNvSpPr>
          <p:nvPr>
            <p:ph type="title"/>
          </p:nvPr>
        </p:nvSpPr>
        <p:spPr>
          <a:xfrm>
            <a:off x="174612" y="157943"/>
            <a:ext cx="8794302" cy="120534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  <a:cs typeface="Segoe UI Light" panose="020B0502040204020203" pitchFamily="34" charset="0"/>
              </a:rPr>
              <a:t>DEMO</a:t>
            </a:r>
          </a:p>
        </p:txBody>
      </p:sp>
      <p:sp>
        <p:nvSpPr>
          <p:cNvPr id="6" name="Text Placeholder 7"/>
          <p:cNvSpPr txBox="1">
            <a:spLocks/>
          </p:cNvSpPr>
          <p:nvPr/>
        </p:nvSpPr>
        <p:spPr>
          <a:xfrm>
            <a:off x="245691" y="1363288"/>
            <a:ext cx="8652143" cy="387053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endParaRPr lang="en-US" sz="2400" dirty="0"/>
          </a:p>
        </p:txBody>
      </p:sp>
      <p:sp>
        <p:nvSpPr>
          <p:cNvPr id="7" name="Text Placeholder 7"/>
          <p:cNvSpPr txBox="1">
            <a:spLocks/>
          </p:cNvSpPr>
          <p:nvPr/>
        </p:nvSpPr>
        <p:spPr>
          <a:xfrm>
            <a:off x="398091" y="1515688"/>
            <a:ext cx="8652143" cy="38705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100000"/>
              </a:lnSpc>
              <a:spcBef>
                <a:spcPts val="135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>
                <a:solidFill>
                  <a:schemeClr val="accent1">
                    <a:alpha val="99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06190" lvl="1" indent="-258435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Segoe UI" pitchFamily="34" charset="0"/>
              <a:buChar char="–"/>
              <a:defRPr sz="240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899162" indent="-257244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Courier New" pitchFamily="49" charset="0"/>
              <a:buChar char="o"/>
              <a:defRPr sz="135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spcBef>
                <a:spcPct val="20000"/>
              </a:spcBef>
              <a:buFont typeface="Wingdings" charset="2"/>
              <a:buChar char="§"/>
              <a:defRPr sz="1500">
                <a:solidFill>
                  <a:schemeClr val="tx2"/>
                </a:solidFill>
              </a:defRPr>
            </a:lvl4pPr>
            <a:lvl5pPr marL="2057400" indent="-228600">
              <a:spcBef>
                <a:spcPct val="20000"/>
              </a:spcBef>
              <a:buFont typeface="Wingdings" charset="2"/>
              <a:buChar char="§"/>
              <a:defRPr sz="1500">
                <a:solidFill>
                  <a:schemeClr val="tx2"/>
                </a:solidFill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0472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Extended Events Demo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/>
              <a:t>Creazione sessione: opzioni generali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39965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Extended Events Demo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/>
              <a:t>Creazione sessione: ricerca e selezione eventi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041790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Extended Events Demo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/>
              <a:t>Creazione sessione: scelta della destinazione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64590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Extended Events Demo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/>
              <a:t>Creazione della sessione: opzioni avanzate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0641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Extended Events Demo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833" y="2937271"/>
            <a:ext cx="2926334" cy="1851820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/>
              <a:t>Attivare la sessione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860077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Extended Events Demo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369" y="2525755"/>
            <a:ext cx="3711262" cy="2674852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/>
              <a:t>Visualizzare i dati nella destinazione event_counter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152478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Extended Events Demo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/>
              <a:t>Visualizzare il conteggio degli eventi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34106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Events Demo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sz="2400" dirty="0"/>
              <a:t>Modificare la sessione: aggiungere destinazione istogramma</a:t>
            </a:r>
          </a:p>
        </p:txBody>
      </p:sp>
    </p:spTree>
    <p:extLst>
      <p:ext uri="{BB962C8B-B14F-4D97-AF65-F5344CB8AC3E}">
        <p14:creationId xmlns:p14="http://schemas.microsoft.com/office/powerpoint/2010/main" val="1155175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Gianluca Hotz | @glhotz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it-IT"/>
              <a:t>Fondatore e Mentor SolidQ</a:t>
            </a:r>
          </a:p>
          <a:p>
            <a:pPr lvl="1"/>
            <a:r>
              <a:rPr lang="it-IT"/>
              <a:t>20 anni con SQL Server (dalla 4.21 nel 1996)</a:t>
            </a:r>
          </a:p>
          <a:p>
            <a:pPr lvl="1"/>
            <a:r>
              <a:rPr lang="it-IT"/>
              <a:t>Modellazione basi di dati, dimensionamento e amministrazione, sviluppo, ottimizzazione</a:t>
            </a:r>
          </a:p>
          <a:p>
            <a:r>
              <a:rPr lang="it-IT"/>
              <a:t>Interessi</a:t>
            </a:r>
          </a:p>
          <a:p>
            <a:pPr lvl="1"/>
            <a:r>
              <a:rPr lang="it-IT"/>
              <a:t>Modello relazionale, architettura DBMS, alta disponibilità e </a:t>
            </a:r>
            <a:r>
              <a:rPr lang="en-US"/>
              <a:t>Disaster Recovery</a:t>
            </a:r>
          </a:p>
          <a:p>
            <a:r>
              <a:rPr lang="it-IT"/>
              <a:t>Microsoft MVP SQL Server dal 1998</a:t>
            </a:r>
          </a:p>
          <a:p>
            <a:r>
              <a:rPr lang="it-IT"/>
              <a:t>Fondatore e presidente UGISS</a:t>
            </a:r>
          </a:p>
          <a:p>
            <a:pPr lvl="1"/>
            <a:r>
              <a:rPr lang="it-IT"/>
              <a:t>User Group Italiano SQL Server (PASS Chapter)</a:t>
            </a:r>
            <a:endParaRPr lang="it-IT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101" y="200148"/>
            <a:ext cx="647619" cy="647619"/>
          </a:xfrm>
          <a:prstGeom prst="rect">
            <a:avLst/>
          </a:prstGeom>
        </p:spPr>
      </p:pic>
      <p:pic>
        <p:nvPicPr>
          <p:cNvPr id="8" name="Picture 7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000" y="313977"/>
            <a:ext cx="1131572" cy="457658"/>
          </a:xfrm>
          <a:prstGeom prst="rect">
            <a:avLst/>
          </a:prstGeom>
        </p:spPr>
      </p:pic>
      <p:pic>
        <p:nvPicPr>
          <p:cNvPr id="9" name="Picture 8">
            <a:hlinkClick r:id="rId7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712" y="305940"/>
            <a:ext cx="1498759" cy="42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072304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Extended Events Demo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041" y="2472411"/>
            <a:ext cx="3657917" cy="2781541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/>
              <a:t>Visualizzare i dati della nuova destinazione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79999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Extended Events Demo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/>
              <a:t>Visualizzare il raggruppamento degli eventi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224895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Extended Events Demo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/>
              <a:t>Modificare la sessione: configurare i dati dell’evento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370930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Extended Events Demo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sz="2400" dirty="0"/>
              <a:t>Modificare la sessione: scegliere la proprietà opzionale</a:t>
            </a:r>
          </a:p>
        </p:txBody>
      </p:sp>
    </p:spTree>
    <p:extLst>
      <p:ext uri="{BB962C8B-B14F-4D97-AF65-F5344CB8AC3E}">
        <p14:creationId xmlns:p14="http://schemas.microsoft.com/office/powerpoint/2010/main" val="1597445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Extended Events Demo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sz="2400"/>
              <a:t>Modificare la sessione: cambiare le opzioni dell’istogramma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3513345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Extended Events Demo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/>
              <a:t>Visualizzare il nuovo raggruppamento degli eventi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532669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Events Demo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sz="2000" dirty="0"/>
              <a:t>Modificare la sessione: aggiungere la destinazione </a:t>
            </a:r>
            <a:r>
              <a:rPr lang="it-IT" sz="2000" dirty="0" err="1"/>
              <a:t>ring_buffer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1621477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Extended Events Demo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/>
              <a:t>Visualizzare la nuova destinazione ring_buffer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71621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Extended Events Demo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/>
              <a:t>Visualizzare il Ring Buffer in XML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307654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Extended Events Demo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/>
              <a:t>Effettuare una Query sul Ring Buffer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81465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it-IT"/>
              <a:t>Introduzione</a:t>
            </a:r>
          </a:p>
          <a:p>
            <a:r>
              <a:rPr lang="en-US"/>
              <a:t>Extended Events</a:t>
            </a:r>
          </a:p>
          <a:p>
            <a:r>
              <a:rPr lang="it-IT"/>
              <a:t>Scenari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425610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Extended Events Demo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/>
              <a:t>Modificare la sessione: aggiungere un predicato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48756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Extended Events Demo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/>
              <a:t>Visualizzare gli eventi filtrati dal predicato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192595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Extended Events Demo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sz="2400" dirty="0"/>
              <a:t>Modificare la sessione: aggiungere una destinazione su File</a:t>
            </a:r>
          </a:p>
        </p:txBody>
      </p:sp>
    </p:spTree>
    <p:extLst>
      <p:ext uri="{BB962C8B-B14F-4D97-AF65-F5344CB8AC3E}">
        <p14:creationId xmlns:p14="http://schemas.microsoft.com/office/powerpoint/2010/main" val="27421420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Extended Events Demo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/>
              <a:t>Visualizzare la nuova destinazione su File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554581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Extended Events Demo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/>
              <a:t>Effettuare un raggruppamento</a:t>
            </a:r>
            <a:endParaRPr lang="it-IT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985" y="3018423"/>
            <a:ext cx="3686495" cy="273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196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Extended Events Demo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158" y="1282700"/>
            <a:ext cx="6525684" cy="4894263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/>
              <a:t>Visualizzare i dati raggruppati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528859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Extended Events Demo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/>
              <a:t>Esportare gli eventi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35016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Events Demo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813" y="1600200"/>
            <a:ext cx="6050373" cy="4525963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sz="2400" dirty="0"/>
              <a:t>Esempio di esportazione in CSV e visualizzazione con Excel</a:t>
            </a:r>
          </a:p>
        </p:txBody>
      </p:sp>
    </p:spTree>
    <p:extLst>
      <p:ext uri="{BB962C8B-B14F-4D97-AF65-F5344CB8AC3E}">
        <p14:creationId xmlns:p14="http://schemas.microsoft.com/office/powerpoint/2010/main" val="13968907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Events Demo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813" y="1600200"/>
            <a:ext cx="6050373" cy="4525963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sz="2400" dirty="0"/>
              <a:t>Esempio Pivot </a:t>
            </a:r>
            <a:r>
              <a:rPr lang="it-IT" sz="2400" dirty="0" err="1"/>
              <a:t>Table</a:t>
            </a:r>
            <a:r>
              <a:rPr lang="it-IT" sz="2400" dirty="0"/>
              <a:t> con Excel dopo esportazione CSV</a:t>
            </a:r>
          </a:p>
        </p:txBody>
      </p:sp>
    </p:spTree>
    <p:extLst>
      <p:ext uri="{BB962C8B-B14F-4D97-AF65-F5344CB8AC3E}">
        <p14:creationId xmlns:p14="http://schemas.microsoft.com/office/powerpoint/2010/main" val="38813857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Extended Events Demo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388" y="2460980"/>
            <a:ext cx="4435224" cy="2804403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/>
              <a:t>Esportazione su tabella SQL Server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45427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Introduzione</a:t>
            </a:r>
            <a:endParaRPr lang="it-IT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Capacity Planning</a:t>
            </a:r>
          </a:p>
          <a:p>
            <a:pPr lvl="1"/>
            <a:r>
              <a:rPr lang="it-IT" dirty="0"/>
              <a:t>Benchmark iniziale (Baseline)</a:t>
            </a:r>
          </a:p>
          <a:p>
            <a:pPr lvl="1"/>
            <a:r>
              <a:rPr lang="it-IT" dirty="0"/>
              <a:t>Continuo</a:t>
            </a:r>
          </a:p>
          <a:p>
            <a:pPr lvl="2"/>
            <a:r>
              <a:rPr lang="it-IT" dirty="0"/>
              <a:t>per trend uso delle risorse)</a:t>
            </a:r>
          </a:p>
          <a:p>
            <a:pPr lvl="2"/>
            <a:r>
              <a:rPr lang="en-US" dirty="0"/>
              <a:t>troubleshooting</a:t>
            </a:r>
          </a:p>
          <a:p>
            <a:r>
              <a:rPr lang="it-IT" dirty="0"/>
              <a:t>Molti (troppi?) strumenti a disposizione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/>
              <a:t>Monitoring in SQL Server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5527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Extended Events Demo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665" y="1767500"/>
            <a:ext cx="5410669" cy="4191363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/>
              <a:t>Esempio esportazione su tabella e Query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808804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Extended Events Demo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/>
              <a:t>Merge dei file .XEL</a:t>
            </a:r>
            <a:endParaRPr lang="it-IT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118" y="3287847"/>
            <a:ext cx="1977562" cy="212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8270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Events Demo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sz="2400" dirty="0"/>
              <a:t>Modifica sessione: opzione avanzata </a:t>
            </a:r>
            <a:r>
              <a:rPr lang="en-US" sz="2400" dirty="0"/>
              <a:t>Causality Tracking</a:t>
            </a:r>
          </a:p>
        </p:txBody>
      </p:sp>
    </p:spTree>
    <p:extLst>
      <p:ext uri="{BB962C8B-B14F-4D97-AF65-F5344CB8AC3E}">
        <p14:creationId xmlns:p14="http://schemas.microsoft.com/office/powerpoint/2010/main" val="21793131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Extended Events Demo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sz="2400" dirty="0"/>
              <a:t>Visualizzazione proprietà aggiunte da </a:t>
            </a:r>
            <a:r>
              <a:rPr lang="en-US" sz="2400" dirty="0"/>
              <a:t>Causality Tracking</a:t>
            </a:r>
          </a:p>
        </p:txBody>
      </p:sp>
    </p:spTree>
    <p:extLst>
      <p:ext uri="{BB962C8B-B14F-4D97-AF65-F5344CB8AC3E}">
        <p14:creationId xmlns:p14="http://schemas.microsoft.com/office/powerpoint/2010/main" val="39251659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Extended Events Demo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/>
              <a:t>Raggruppamento per attività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416628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Events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sz="2000" dirty="0"/>
              <a:t>Integrazione con ETW/Windows Performance Analyzer (</a:t>
            </a:r>
            <a:r>
              <a:rPr lang="it-IT" sz="2000" dirty="0" err="1"/>
              <a:t>Xperf</a:t>
            </a:r>
            <a:r>
              <a:rPr lang="it-IT" sz="2000" dirty="0"/>
              <a:t>)</a:t>
            </a:r>
            <a:endParaRPr lang="en-US" sz="2000" noProof="1"/>
          </a:p>
        </p:txBody>
      </p:sp>
    </p:spTree>
    <p:extLst>
      <p:ext uri="{BB962C8B-B14F-4D97-AF65-F5344CB8AC3E}">
        <p14:creationId xmlns:p14="http://schemas.microsoft.com/office/powerpoint/2010/main" val="269812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Extended Events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Estensione del provider</a:t>
            </a:r>
            <a:endParaRPr lang="en-US"/>
          </a:p>
          <a:p>
            <a:pPr lvl="1"/>
            <a:r>
              <a:rPr lang="en-US" noProof="1"/>
              <a:t>SQLSERVER:\XEvent\NomeServer\NomeIstanza</a:t>
            </a:r>
          </a:p>
          <a:p>
            <a:pPr lvl="2"/>
            <a:r>
              <a:rPr lang="en-US"/>
              <a:t>Packages</a:t>
            </a:r>
          </a:p>
          <a:p>
            <a:pPr lvl="2"/>
            <a:r>
              <a:rPr lang="en-US"/>
              <a:t>Sessions</a:t>
            </a:r>
          </a:p>
          <a:p>
            <a:r>
              <a:rPr lang="en-US"/>
              <a:t>Namespace SMO</a:t>
            </a:r>
          </a:p>
          <a:p>
            <a:pPr lvl="1"/>
            <a:r>
              <a:rPr lang="en-US" noProof="1"/>
              <a:t>Microsoft.SqlServer.Management.XEvent.Session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/>
              <a:t>Integrazione con </a:t>
            </a:r>
            <a:r>
              <a:rPr lang="en-US"/>
              <a:t>PowerShell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142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Scenari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Deadlock e sessione system_health</a:t>
            </a:r>
            <a:endParaRPr lang="en-US"/>
          </a:p>
          <a:p>
            <a:pPr lvl="1"/>
            <a:r>
              <a:rPr lang="it-IT"/>
              <a:t>Eventi registrati automaticamente</a:t>
            </a:r>
          </a:p>
          <a:p>
            <a:pPr lvl="1"/>
            <a:r>
              <a:rPr lang="it-IT"/>
              <a:t>Contiene il Deadlock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34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Scenari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Queries Wait Statistics &amp; I/O</a:t>
            </a:r>
          </a:p>
          <a:p>
            <a:pPr lvl="1"/>
            <a:r>
              <a:rPr lang="en-US"/>
              <a:t>Template </a:t>
            </a:r>
            <a:r>
              <a:rPr lang="it-IT"/>
              <a:t>predefinito</a:t>
            </a:r>
          </a:p>
          <a:p>
            <a:pPr lvl="1"/>
            <a:r>
              <a:rPr lang="it-IT"/>
              <a:t>Default fa un campionamento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416641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Queries Wait Statistics &amp; I/O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/>
              <a:t>Creazione sessione da </a:t>
            </a:r>
            <a:r>
              <a:rPr lang="en-US"/>
              <a:t>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4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Introduzione</a:t>
            </a:r>
            <a:endParaRPr lang="it-IT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Data Management Objects (viste e funzioni)</a:t>
            </a:r>
          </a:p>
          <a:p>
            <a:r>
              <a:rPr lang="it-IT" dirty="0"/>
              <a:t>SQL Trace (Profiler)</a:t>
            </a:r>
          </a:p>
          <a:p>
            <a:r>
              <a:rPr lang="en-US" dirty="0"/>
              <a:t>Event Notification</a:t>
            </a:r>
          </a:p>
          <a:p>
            <a:r>
              <a:rPr lang="en-US" dirty="0"/>
              <a:t>Extended Events</a:t>
            </a:r>
          </a:p>
          <a:p>
            <a:r>
              <a:rPr lang="en-US" dirty="0"/>
              <a:t>(Data Collector, Query Store)</a:t>
            </a:r>
          </a:p>
          <a:p>
            <a:endParaRPr lang="it-IT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/>
              <a:t>Tecnologie in SQL Server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051076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Queries Wait Statistics &amp; I/O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/>
              <a:t>Rimozione predicato per campionamento session_id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5736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Queries Wait Statistics &amp; I/O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563" y="1752258"/>
            <a:ext cx="5928874" cy="4221846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/>
              <a:t>Esecuzione Workload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3243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Queries Wait Statistics &amp; I/O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sz="2000" dirty="0"/>
              <a:t>Ordinamento per letture fisiche e recupero GUID di correlazione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733001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Queries Wait Statistics &amp; I/O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/>
              <a:t>Analisi </a:t>
            </a:r>
            <a:r>
              <a:rPr lang="en-US"/>
              <a:t>Wait Stats e </a:t>
            </a:r>
            <a:r>
              <a:rPr lang="it-IT"/>
              <a:t>recupero</a:t>
            </a:r>
            <a:r>
              <a:rPr lang="en-US"/>
              <a:t> query_plan_hash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1472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Queries Wait Statistics &amp; I/O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/>
              <a:t>Visualizzazione del piano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276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Queries Wait Statistics &amp; I/O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/>
              <a:t>Raggruppamento per </a:t>
            </a:r>
            <a:r>
              <a:rPr lang="en-US"/>
              <a:t>Wait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8319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Scenari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Tracciare query in maniera puntuale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346295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Trace Query Spot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sz="2400" dirty="0"/>
              <a:t>Creazione al volo di una sessione che filtra per ID sessione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226286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Trace Query Spot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sz="2400" dirty="0"/>
              <a:t>Raggruppamento per attività e aggregazione per durata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380155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Trace Query Spot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sz="1800" dirty="0"/>
              <a:t>Filtro su attività, raggruppamento su </a:t>
            </a:r>
            <a:r>
              <a:rPr lang="it-IT" sz="1800" dirty="0" err="1"/>
              <a:t>wait_type</a:t>
            </a:r>
            <a:r>
              <a:rPr lang="it-IT" sz="1800" dirty="0"/>
              <a:t> e aggregazione per durata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9404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Introduzione</a:t>
            </a:r>
            <a:endParaRPr lang="it-IT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Performance Monitor</a:t>
            </a:r>
          </a:p>
          <a:p>
            <a:r>
              <a:rPr lang="it-IT" dirty="0"/>
              <a:t>PAL</a:t>
            </a:r>
          </a:p>
          <a:p>
            <a:r>
              <a:rPr lang="it-IT" dirty="0"/>
              <a:t>RML Tools</a:t>
            </a:r>
          </a:p>
          <a:p>
            <a:r>
              <a:rPr lang="en-US" dirty="0"/>
              <a:t>SQL Nexus</a:t>
            </a:r>
          </a:p>
          <a:p>
            <a:r>
              <a:rPr lang="it-IT" dirty="0"/>
              <a:t>SQLIO</a:t>
            </a:r>
          </a:p>
          <a:p>
            <a:r>
              <a:rPr lang="it-IT" dirty="0"/>
              <a:t>Windows Performance Analyzer</a:t>
            </a:r>
          </a:p>
          <a:p>
            <a:r>
              <a:rPr lang="it-IT" dirty="0"/>
              <a:t>Prodotti di terze parti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/>
              <a:t>Tecnologie/strumenti esterni a SQL Server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80828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Trace Query Spot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sz="2000" dirty="0"/>
              <a:t>Aggiunta evento </a:t>
            </a:r>
            <a:r>
              <a:rPr lang="en-US" sz="2000" noProof="1"/>
              <a:t>sql_statement_completed</a:t>
            </a:r>
            <a:r>
              <a:rPr lang="it-IT" sz="2000" dirty="0"/>
              <a:t> e più comandi nel Batch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737007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Trace Query Spot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sz="2000" dirty="0"/>
              <a:t>Aggiunta evento </a:t>
            </a:r>
            <a:r>
              <a:rPr lang="it-IT" sz="2000" dirty="0" err="1"/>
              <a:t>sql_statement_completed</a:t>
            </a:r>
            <a:r>
              <a:rPr lang="it-IT" sz="2000" dirty="0"/>
              <a:t> e più comandi nel Batch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978111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Scenari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Tracciare attività tempdb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421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Scenari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Performance Tuning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994052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Scenari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Conversione da SQL Trace a </a:t>
            </a:r>
            <a:r>
              <a:rPr lang="en-US"/>
              <a:t>Extended 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8441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Risorse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/>
              <a:t>Serie di Jonathan Kehayias</a:t>
            </a:r>
          </a:p>
          <a:p>
            <a:pPr lvl="1"/>
            <a:r>
              <a:rPr lang="en-US" noProof="1">
                <a:hlinkClick r:id="rId2"/>
              </a:rPr>
              <a:t>An XEvent A Day: 31 days of Extended Events</a:t>
            </a:r>
            <a:endParaRPr lang="it-IT"/>
          </a:p>
          <a:p>
            <a:r>
              <a:rPr lang="en-US"/>
              <a:t>Tracing Query Performance with Extended Events</a:t>
            </a:r>
          </a:p>
          <a:p>
            <a:pPr lvl="1"/>
            <a:r>
              <a:rPr lang="en-US">
                <a:hlinkClick r:id="rId3"/>
              </a:rPr>
              <a:t>http://www.solidq.com/sqj/Pages/Relational/Tracing-Query-Performance-with-Extended-Events.aspx</a:t>
            </a:r>
            <a:endParaRPr lang="en-US"/>
          </a:p>
          <a:p>
            <a:r>
              <a:rPr lang="en-US"/>
              <a:t>SQL 2012 System Health Reporting Dashboard</a:t>
            </a:r>
          </a:p>
          <a:p>
            <a:pPr lvl="1"/>
            <a:r>
              <a:rPr lang="en-US">
                <a:hlinkClick r:id="rId4"/>
              </a:rPr>
              <a:t>http://blogs.msdn.com/b/sql_pfe_blog/archive/2013/04/15/sql-2012-system-health-reporting-dashboard-visualizing-sp-server-diagnostics-results.aspx</a:t>
            </a:r>
            <a:endParaRPr lang="en-US"/>
          </a:p>
          <a:p>
            <a:r>
              <a:rPr lang="en-US"/>
              <a:t>Convert a SQL Trace to an XE Session</a:t>
            </a:r>
          </a:p>
          <a:p>
            <a:pPr lvl="1"/>
            <a:r>
              <a:rPr lang="en-US">
                <a:hlinkClick r:id="rId5"/>
              </a:rPr>
              <a:t>http://blogs.msdn.com/b/srgolla/archive/2013/02/13/converting-a-sql-trace-to-an-extended-event-session.aspx</a:t>
            </a:r>
            <a:endParaRPr lang="en-US"/>
          </a:p>
          <a:p>
            <a:pPr lvl="1"/>
            <a:r>
              <a:rPr lang="it-IT"/>
              <a:t>Attenzione alla </a:t>
            </a:r>
            <a:r>
              <a:rPr lang="en-US"/>
              <a:t>Collation</a:t>
            </a:r>
            <a:r>
              <a:rPr lang="it-IT"/>
              <a:t>! </a:t>
            </a:r>
            <a:r>
              <a:rPr lang="en-US" noProof="1"/>
              <a:t>SQL_Latin1_General_CP1_CI_AS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/>
              <a:t>Articoli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383900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Risorse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noProof="1"/>
              <a:t>Jonathan Kehayias</a:t>
            </a:r>
          </a:p>
          <a:p>
            <a:pPr lvl="1"/>
            <a:r>
              <a:rPr lang="it-IT" noProof="1">
                <a:hlinkClick r:id="rId2"/>
              </a:rPr>
              <a:t>http://www.sqlskills.com/blogs/jonathan</a:t>
            </a:r>
            <a:endParaRPr lang="it-IT" noProof="1"/>
          </a:p>
          <a:p>
            <a:r>
              <a:rPr lang="en-US" dirty="0"/>
              <a:t>MSDN Blog Posts</a:t>
            </a:r>
          </a:p>
          <a:p>
            <a:pPr lvl="1"/>
            <a:r>
              <a:rPr lang="en-US" dirty="0">
                <a:hlinkClick r:id="rId3"/>
              </a:rPr>
              <a:t>http://blogs.msdn.com/b/extended_events</a:t>
            </a:r>
          </a:p>
          <a:p>
            <a:r>
              <a:rPr lang="en-US" dirty="0"/>
              <a:t>Bob Beauchemin</a:t>
            </a:r>
          </a:p>
          <a:p>
            <a:pPr lvl="1"/>
            <a:r>
              <a:rPr lang="en-US" dirty="0">
                <a:hlinkClick r:id="rId4"/>
              </a:rPr>
              <a:t>http://www.sqlskills.com/blogs/bobb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Blogs Extended 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3304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Risorse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SQL Server Premier Field Engineer Blog</a:t>
            </a:r>
            <a:endParaRPr lang="it-IT" noProof="1"/>
          </a:p>
          <a:p>
            <a:pPr lvl="1"/>
            <a:r>
              <a:rPr lang="it-IT" noProof="1">
                <a:hlinkClick r:id="rId2"/>
              </a:rPr>
              <a:t>http://blogs.msdn.com/b/sql_pfe_blog</a:t>
            </a:r>
            <a:endParaRPr lang="it-IT" noProof="1"/>
          </a:p>
          <a:p>
            <a:r>
              <a:rPr lang="en-US"/>
              <a:t>CSS SQL Server Engineers</a:t>
            </a:r>
          </a:p>
          <a:p>
            <a:pPr lvl="1"/>
            <a:r>
              <a:rPr lang="en-US">
                <a:hlinkClick r:id="rId3"/>
              </a:rPr>
              <a:t>http://blogs.msdn.com/b/psssql</a:t>
            </a:r>
            <a:endParaRPr lang="en-US" dirty="0">
              <a:hlinkClick r:id="rId3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Blogs Monitoring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54698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Questions</a:t>
            </a:r>
            <a:r>
              <a:rPr lang="it-IT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30910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 dirty="0" err="1">
                <a:latin typeface="Segoe UI Light" pitchFamily="34" charset="0"/>
                <a:cs typeface="Segoe UI Light" panose="020B0502040204020203" pitchFamily="34" charset="0"/>
              </a:rPr>
              <a:t>Thanks</a:t>
            </a:r>
            <a:r>
              <a:rPr lang="it-IT" sz="3600" dirty="0">
                <a:latin typeface="Segoe UI Light" pitchFamily="34" charset="0"/>
                <a:cs typeface="Segoe UI Light" panose="020B0502040204020203" pitchFamily="34" charset="0"/>
              </a:rPr>
              <a:t>!</a:t>
            </a:r>
            <a:endParaRPr lang="en-US" sz="3600" dirty="0">
              <a:latin typeface="Segoe UI Light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 descr="https://si0.twimg.com/profile_images/2284174758/v65oai7fxn47qv9nectx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3386" y="510988"/>
            <a:ext cx="2533838" cy="253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/>
          <p:cNvSpPr txBox="1"/>
          <p:nvPr/>
        </p:nvSpPr>
        <p:spPr>
          <a:xfrm>
            <a:off x="0" y="2603485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1AB2E8"/>
                </a:solidFill>
              </a:rPr>
              <a:t>#</a:t>
            </a:r>
            <a:r>
              <a:rPr lang="en-US" sz="2000" b="1" dirty="0" err="1">
                <a:solidFill>
                  <a:srgbClr val="1AB2E8"/>
                </a:solidFill>
              </a:rPr>
              <a:t>sqlsatParma</a:t>
            </a:r>
            <a:endParaRPr lang="en-US" sz="2000" b="1" dirty="0">
              <a:solidFill>
                <a:srgbClr val="1AB2E8"/>
              </a:solidFill>
            </a:endParaRPr>
          </a:p>
          <a:p>
            <a:pPr algn="ctr"/>
            <a:r>
              <a:rPr lang="en-US" sz="2000" b="1" dirty="0">
                <a:solidFill>
                  <a:srgbClr val="1AB2E8"/>
                </a:solidFill>
              </a:rPr>
              <a:t>#sqlsat566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396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Introduzione</a:t>
            </a:r>
            <a:endParaRPr lang="it-IT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Impatto sul carico di lavoro</a:t>
            </a:r>
          </a:p>
          <a:p>
            <a:r>
              <a:rPr lang="it-IT" dirty="0"/>
              <a:t>Sovrabbondanza di informazioni</a:t>
            </a:r>
          </a:p>
          <a:p>
            <a:r>
              <a:rPr lang="it-IT" dirty="0"/>
              <a:t>Completezza delle informazioni</a:t>
            </a:r>
          </a:p>
          <a:p>
            <a:r>
              <a:rPr lang="it-IT" dirty="0"/>
              <a:t>Una tecnologia è costantemente sottovalutata…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Problemi comuni monitoring</a:t>
            </a:r>
          </a:p>
        </p:txBody>
      </p:sp>
    </p:spTree>
    <p:extLst>
      <p:ext uri="{BB962C8B-B14F-4D97-AF65-F5344CB8AC3E}">
        <p14:creationId xmlns:p14="http://schemas.microsoft.com/office/powerpoint/2010/main" val="423028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74947"/>
      </a:dk2>
      <a:lt2>
        <a:srgbClr val="EEECE1"/>
      </a:lt2>
      <a:accent1>
        <a:srgbClr val="163764"/>
      </a:accent1>
      <a:accent2>
        <a:srgbClr val="75982F"/>
      </a:accent2>
      <a:accent3>
        <a:srgbClr val="16223C"/>
      </a:accent3>
      <a:accent4>
        <a:srgbClr val="B18126"/>
      </a:accent4>
      <a:accent5>
        <a:srgbClr val="00517C"/>
      </a:accent5>
      <a:accent6>
        <a:srgbClr val="F79646"/>
      </a:accent6>
      <a:hlink>
        <a:srgbClr val="75982F"/>
      </a:hlink>
      <a:folHlink>
        <a:srgbClr val="7598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8467</TotalTime>
  <Words>1663</Words>
  <Application>Microsoft Office PowerPoint</Application>
  <PresentationFormat>On-screen Show (4:3)</PresentationFormat>
  <Paragraphs>392</Paragraphs>
  <Slides>89</Slides>
  <Notes>5</Notes>
  <HiddenSlides>59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6" baseType="lpstr">
      <vt:lpstr>Arial</vt:lpstr>
      <vt:lpstr>Calibri</vt:lpstr>
      <vt:lpstr>Courier New</vt:lpstr>
      <vt:lpstr>Segoe UI</vt:lpstr>
      <vt:lpstr>Segoe UI Light</vt:lpstr>
      <vt:lpstr>Wingdings</vt:lpstr>
      <vt:lpstr>Office Theme</vt:lpstr>
      <vt:lpstr>SQL Server Extended Events Monitoring &amp; Tuning</vt:lpstr>
      <vt:lpstr>Sponsors</vt:lpstr>
      <vt:lpstr>Organizers</vt:lpstr>
      <vt:lpstr>Gianluca Hotz | @glhotz</vt:lpstr>
      <vt:lpstr>Agenda</vt:lpstr>
      <vt:lpstr>Introduzione</vt:lpstr>
      <vt:lpstr>Introduzione</vt:lpstr>
      <vt:lpstr>Introduzione</vt:lpstr>
      <vt:lpstr>Introduzione</vt:lpstr>
      <vt:lpstr>Extended Events</vt:lpstr>
      <vt:lpstr>Extended Events</vt:lpstr>
      <vt:lpstr>Extended Events</vt:lpstr>
      <vt:lpstr>Extended Events</vt:lpstr>
      <vt:lpstr>Extended Events</vt:lpstr>
      <vt:lpstr>Extended Events</vt:lpstr>
      <vt:lpstr>Extended Events</vt:lpstr>
      <vt:lpstr>Extended Events</vt:lpstr>
      <vt:lpstr>Extended Events</vt:lpstr>
      <vt:lpstr>Extended Events</vt:lpstr>
      <vt:lpstr>Extended Events</vt:lpstr>
      <vt:lpstr>Extended Events</vt:lpstr>
      <vt:lpstr>Extended Events</vt:lpstr>
      <vt:lpstr>Extended Events</vt:lpstr>
      <vt:lpstr>Extended Events</vt:lpstr>
      <vt:lpstr>Extended Events</vt:lpstr>
      <vt:lpstr>Extended Events</vt:lpstr>
      <vt:lpstr>Extended Events</vt:lpstr>
      <vt:lpstr>Extended Events</vt:lpstr>
      <vt:lpstr>Extended Events</vt:lpstr>
      <vt:lpstr>Extended Events</vt:lpstr>
      <vt:lpstr>DEMO</vt:lpstr>
      <vt:lpstr>Extended Events Demo</vt:lpstr>
      <vt:lpstr>Extended Events Demo</vt:lpstr>
      <vt:lpstr>Extended Events Demo</vt:lpstr>
      <vt:lpstr>Extended Events Demo</vt:lpstr>
      <vt:lpstr>Extended Events Demo</vt:lpstr>
      <vt:lpstr>Extended Events Demo</vt:lpstr>
      <vt:lpstr>Extended Events Demo</vt:lpstr>
      <vt:lpstr>Extended Events Demo</vt:lpstr>
      <vt:lpstr>Extended Events Demo</vt:lpstr>
      <vt:lpstr>Extended Events Demo</vt:lpstr>
      <vt:lpstr>Extended Events Demo</vt:lpstr>
      <vt:lpstr>Extended Events Demo</vt:lpstr>
      <vt:lpstr>Extended Events Demo</vt:lpstr>
      <vt:lpstr>Extended Events Demo</vt:lpstr>
      <vt:lpstr>Extended Events Demo</vt:lpstr>
      <vt:lpstr>Extended Events Demo</vt:lpstr>
      <vt:lpstr>Extended Events Demo</vt:lpstr>
      <vt:lpstr>Extended Events Demo</vt:lpstr>
      <vt:lpstr>Extended Events Demo</vt:lpstr>
      <vt:lpstr>Extended Events Demo</vt:lpstr>
      <vt:lpstr>Extended Events Demo</vt:lpstr>
      <vt:lpstr>Extended Events Demo</vt:lpstr>
      <vt:lpstr>Extended Events Demo</vt:lpstr>
      <vt:lpstr>Extended Events Demo</vt:lpstr>
      <vt:lpstr>Extended Events Demo</vt:lpstr>
      <vt:lpstr>Extended Events Demo</vt:lpstr>
      <vt:lpstr>Extended Events Demo</vt:lpstr>
      <vt:lpstr>Extended Events Demo</vt:lpstr>
      <vt:lpstr>Extended Events Demo</vt:lpstr>
      <vt:lpstr>Extended Events Demo</vt:lpstr>
      <vt:lpstr>Extended Events Demo</vt:lpstr>
      <vt:lpstr>Extended Events Demo</vt:lpstr>
      <vt:lpstr>Extended Events Demo</vt:lpstr>
      <vt:lpstr>Extended Events</vt:lpstr>
      <vt:lpstr>Extended Events</vt:lpstr>
      <vt:lpstr>Scenari</vt:lpstr>
      <vt:lpstr>Scenari</vt:lpstr>
      <vt:lpstr>Queries Wait Statistics &amp; I/O</vt:lpstr>
      <vt:lpstr>Queries Wait Statistics &amp; I/O</vt:lpstr>
      <vt:lpstr>Queries Wait Statistics &amp; I/O</vt:lpstr>
      <vt:lpstr>Queries Wait Statistics &amp; I/O</vt:lpstr>
      <vt:lpstr>Queries Wait Statistics &amp; I/O</vt:lpstr>
      <vt:lpstr>Queries Wait Statistics &amp; I/O</vt:lpstr>
      <vt:lpstr>Queries Wait Statistics &amp; I/O</vt:lpstr>
      <vt:lpstr>Scenari</vt:lpstr>
      <vt:lpstr>Trace Query Spot</vt:lpstr>
      <vt:lpstr>Trace Query Spot</vt:lpstr>
      <vt:lpstr>Trace Query Spot</vt:lpstr>
      <vt:lpstr>Trace Query Spot</vt:lpstr>
      <vt:lpstr>Trace Query Spot</vt:lpstr>
      <vt:lpstr>Scenari</vt:lpstr>
      <vt:lpstr>Scenari</vt:lpstr>
      <vt:lpstr>Scenari</vt:lpstr>
      <vt:lpstr>Risorse</vt:lpstr>
      <vt:lpstr>Risorse</vt:lpstr>
      <vt:lpstr>Risorse</vt:lpstr>
      <vt:lpstr>Q&amp;A</vt:lpstr>
      <vt:lpstr>Thanks!</vt:lpstr>
    </vt:vector>
  </TitlesOfParts>
  <Company>UGISS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Server Extended Events Monitoring &amp; Tuning</dc:title>
  <dc:subject>SQL Saturday #566</dc:subject>
  <dc:creator>Gianluca Hotz</dc:creator>
  <cp:lastModifiedBy>Gianluca Hotz</cp:lastModifiedBy>
  <cp:revision>308</cp:revision>
  <dcterms:created xsi:type="dcterms:W3CDTF">2011-08-19T20:30:49Z</dcterms:created>
  <dcterms:modified xsi:type="dcterms:W3CDTF">2016-11-25T21:34:08Z</dcterms:modified>
</cp:coreProperties>
</file>